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theme/themeOverride1.xml" ContentType="application/vnd.openxmlformats-officedocument.themeOverr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theme/themeOverride2.xml" ContentType="application/vnd.openxmlformats-officedocument.themeOverr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4"/>
  </p:notesMasterIdLst>
  <p:sldIdLst>
    <p:sldId id="256" r:id="rId2"/>
    <p:sldId id="294" r:id="rId3"/>
    <p:sldId id="295" r:id="rId4"/>
    <p:sldId id="296" r:id="rId5"/>
    <p:sldId id="286" r:id="rId6"/>
    <p:sldId id="290" r:id="rId7"/>
    <p:sldId id="291" r:id="rId8"/>
    <p:sldId id="276" r:id="rId9"/>
    <p:sldId id="281" r:id="rId10"/>
    <p:sldId id="257" r:id="rId11"/>
    <p:sldId id="280" r:id="rId12"/>
    <p:sldId id="259" r:id="rId13"/>
    <p:sldId id="278" r:id="rId14"/>
    <p:sldId id="288" r:id="rId15"/>
    <p:sldId id="260" r:id="rId16"/>
    <p:sldId id="261" r:id="rId17"/>
    <p:sldId id="285" r:id="rId18"/>
    <p:sldId id="292" r:id="rId19"/>
    <p:sldId id="279" r:id="rId20"/>
    <p:sldId id="283" r:id="rId21"/>
    <p:sldId id="289" r:id="rId22"/>
    <p:sldId id="293" r:id="rId23"/>
  </p:sldIdLst>
  <p:sldSz cx="18288000" cy="10287000"/>
  <p:notesSz cx="6858000" cy="9144000"/>
  <p:embeddedFontLst>
    <p:embeddedFont>
      <p:font typeface="Calibri" panose="020F0502020204030204" pitchFamily="34" charset="0"/>
      <p:regular r:id="rId25"/>
      <p:bold r:id="rId26"/>
      <p:italic r:id="rId27"/>
      <p:boldItalic r:id="rId28"/>
    </p:embeddedFont>
    <p:embeddedFont>
      <p:font typeface="Cardo" panose="020B0604020202020204" charset="-79"/>
      <p:regular r:id="rId29"/>
    </p:embeddedFont>
    <p:embeddedFont>
      <p:font typeface="Cardo Bold" panose="020B0604020202020204" charset="-79"/>
      <p:regular r:id="rId30"/>
    </p:embeddedFont>
    <p:embeddedFont>
      <p:font typeface="Didact Gothic" panose="00000500000000000000" pitchFamily="2" charset="0"/>
      <p:regular r:id="rId31"/>
    </p:embeddedFont>
    <p:embeddedFont>
      <p:font typeface="Quicksand"/>
      <p:regular r:id="rId32"/>
      <p:bold r:id="rId33"/>
    </p:embeddedFont>
    <p:embeddedFont>
      <p:font typeface="Roboto" panose="02000000000000000000" pitchFamily="2" charset="0"/>
      <p:regular r:id="rId34"/>
      <p:bold r:id="rId35"/>
      <p:italic r:id="rId36"/>
      <p:boldItalic r:id="rId3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181603F-5345-4807-A088-739265CA4FE2}">
          <p14:sldIdLst>
            <p14:sldId id="256"/>
            <p14:sldId id="294"/>
            <p14:sldId id="295"/>
            <p14:sldId id="296"/>
          </p14:sldIdLst>
        </p14:section>
        <p14:section name="previous work" id="{6BC45A8E-2540-4247-91F7-B10E10EB9230}">
          <p14:sldIdLst>
            <p14:sldId id="286"/>
          </p14:sldIdLst>
        </p14:section>
        <p14:section name="Speech GAN" id="{9BCE4118-0B82-4841-8D06-BEDC451260E9}">
          <p14:sldIdLst>
            <p14:sldId id="290"/>
            <p14:sldId id="291"/>
            <p14:sldId id="276"/>
          </p14:sldIdLst>
        </p14:section>
        <p14:section name="Improvements" id="{1F8A22D4-8306-48CA-8977-C6D0F36E8D3C}">
          <p14:sldIdLst>
            <p14:sldId id="281"/>
            <p14:sldId id="257"/>
            <p14:sldId id="280"/>
            <p14:sldId id="259"/>
          </p14:sldIdLst>
        </p14:section>
        <p14:section name="Section 5" id="{7C3018BB-B4B0-47A9-A7D9-8DCD9601BF92}">
          <p14:sldIdLst>
            <p14:sldId id="278"/>
            <p14:sldId id="288"/>
          </p14:sldIdLst>
        </p14:section>
        <p14:section name="Section 6" id="{63E26869-5BBF-45BF-B4E8-06C46212C70D}">
          <p14:sldIdLst>
            <p14:sldId id="260"/>
          </p14:sldIdLst>
        </p14:section>
        <p14:section name="Section 7" id="{247EBF35-14A5-4C4C-9B78-E8B0608795C9}">
          <p14:sldIdLst>
            <p14:sldId id="261"/>
            <p14:sldId id="285"/>
          </p14:sldIdLst>
        </p14:section>
        <p14:section name="Section 8" id="{607C579B-3083-479B-99D0-F90523EFD4DF}">
          <p14:sldIdLst>
            <p14:sldId id="292"/>
            <p14:sldId id="279"/>
            <p14:sldId id="283"/>
            <p14:sldId id="289"/>
            <p14:sldId id="293"/>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 avaneesh" initials="ra" lastIdx="1" clrIdx="0">
    <p:extLst>
      <p:ext uri="{19B8F6BF-5375-455C-9EA6-DF929625EA0E}">
        <p15:presenceInfo xmlns:p15="http://schemas.microsoft.com/office/powerpoint/2012/main" userId="a338685399a19916"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7C6C6"/>
    <a:srgbClr val="5E8F91"/>
    <a:srgbClr val="E9EDF4"/>
    <a:srgbClr val="CCC1DA"/>
    <a:srgbClr val="A9C8D1"/>
    <a:srgbClr val="DDE3EB"/>
    <a:srgbClr val="D8DDE3"/>
    <a:srgbClr val="F1F0F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3114BD3-C330-4D62-8273-5D9A78190A58}" v="22" dt="2023-04-30T06:32:24.941"/>
    <p1510:client id="{1B9A49C9-AC8B-4355-B6AF-CB9DD173218A}" v="42" dt="2023-04-30T12:44:53.664"/>
    <p1510:client id="{3353DD66-74C3-4AC4-B1DA-183F8288BF8C}" v="4" dt="2023-04-30T06:03:32.854"/>
    <p1510:client id="{4212C801-DF3D-410C-ACA1-C575EF8F0855}" v="40" dt="2023-04-30T06:34:50.381"/>
    <p1510:client id="{47C67F1F-568A-4BB3-BC2F-3FA6796E7A2A}" v="468" dt="2023-04-25T14:52:29.989"/>
    <p1510:client id="{4AB34101-E816-4248-AC24-EC6E42D08EDD}" v="95" dt="2023-04-29T19:16:19.318"/>
    <p1510:client id="{5DAF1D30-05DA-46F2-9E56-2BB503066181}" v="8" dt="2023-04-30T06:14:23.457"/>
    <p1510:client id="{80011BD5-2524-41D3-B10A-07AC8D86F1D8}" v="204" dt="2023-04-30T14:00:53.326"/>
    <p1510:client id="{820963F1-B510-441F-9FA9-FE4FA9E728FA}" v="1099" dt="2023-04-29T17:30:13.720"/>
    <p1510:client id="{8D44708F-68A1-492C-915D-117ABE5DE7BF}" v="844" dt="2023-04-29T19:21:50.597"/>
    <p1510:client id="{A74BAB52-3F20-4EDA-A17E-3FF290AC881D}" v="118" dt="2023-04-29T17:46:38.980"/>
    <p1510:client id="{B266F5F7-EBCE-4D0F-B3FB-815E778D28D0}" v="27" dt="2023-04-30T06:28:43.340"/>
    <p1510:client id="{C1A6D115-5076-4BB5-BCD6-A117F09A646D}" v="76" dt="2023-04-30T14:29:33.600"/>
    <p1510:client id="{F3907A6C-55DA-43B9-B3CC-89F3C2871748}" v="147" dt="2023-04-30T06:04:59.769"/>
    <p1510:client id="{F3E23F86-162F-46A2-B590-9F5CBDBF9F16}" v="40" dt="2023-04-30T06:20:00.68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4" d="100"/>
          <a:sy n="54" d="100"/>
        </p:scale>
        <p:origin x="754" y="86"/>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font" Target="fonts/font10.fntdata"/><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5.fntdata"/><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font" Target="fonts/font13.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36" Type="http://schemas.openxmlformats.org/officeDocument/2006/relationships/font" Target="fonts/font1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 Id="rId43" Type="http://schemas.microsoft.com/office/2015/10/relationships/revisionInfo" Target="revisionInfo.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commentAuthors" Target="commentAuthors.xml"/></Relationships>
</file>

<file path=ppt/charts/_rels/chart1.xml.rels><?xml version="1.0" encoding="UTF-8" standalone="yes"?>
<Relationships xmlns="http://schemas.openxmlformats.org/package/2006/relationships"><Relationship Id="rId3" Type="http://schemas.openxmlformats.org/officeDocument/2006/relationships/oleObject" Target="https://d.docs.live.net/a338685399a19916/Documents/Video%20metrics.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https://d.docs.live.net/a338685399a19916/Documents/Video%20metrics.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embeddings/oleObject1.bin"/><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4.xml"/><Relationship Id="rId1" Type="http://schemas.microsoft.com/office/2011/relationships/chartStyle" Target="style4.xml"/><Relationship Id="rId4" Type="http://schemas.openxmlformats.org/officeDocument/2006/relationships/oleObject" Target="https://d.docs.live.net/a338685399a19916/Documents/Video%20metrics.xlsx" TargetMode="External"/></Relationships>
</file>

<file path=ppt/charts/_rels/chart5.xml.rels><?xml version="1.0" encoding="UTF-8" standalone="yes"?>
<Relationships xmlns="http://schemas.openxmlformats.org/package/2006/relationships"><Relationship Id="rId3" Type="http://schemas.openxmlformats.org/officeDocument/2006/relationships/oleObject" Target="../embeddings/oleObject2.bin"/><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6.xml"/><Relationship Id="rId1" Type="http://schemas.microsoft.com/office/2011/relationships/chartStyle" Target="style6.xml"/><Relationship Id="rId4" Type="http://schemas.openxmlformats.org/officeDocument/2006/relationships/oleObject" Target="https://d.docs.live.net/a338685399a19916/Documents/Video%20metrics.xlsx" TargetMode="External"/></Relationships>
</file>

<file path=ppt/charts/_rels/chart7.xml.rels><?xml version="1.0" encoding="UTF-8" standalone="yes"?>
<Relationships xmlns="http://schemas.openxmlformats.org/package/2006/relationships"><Relationship Id="rId3" Type="http://schemas.openxmlformats.org/officeDocument/2006/relationships/oleObject" Target="https://d.docs.live.net/a338685399a19916/Documents/Video%20metrics.xlsx" TargetMode="External"/><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oleObject" Target="https://d.docs.live.net/a338685399a19916/Documents/Video%20metrics.xlsx" TargetMode="External"/><Relationship Id="rId2" Type="http://schemas.microsoft.com/office/2011/relationships/chartColorStyle" Target="colors8.xml"/><Relationship Id="rId1" Type="http://schemas.microsoft.com/office/2011/relationships/chartStyle" Target="style8.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920" b="0" i="0" u="none" strike="noStrike" kern="1200" cap="none" spc="20" baseline="0">
                <a:solidFill>
                  <a:schemeClr val="tx1">
                    <a:lumMod val="50000"/>
                    <a:lumOff val="50000"/>
                  </a:schemeClr>
                </a:solidFill>
                <a:latin typeface="+mn-lt"/>
                <a:ea typeface="+mn-ea"/>
                <a:cs typeface="+mn-cs"/>
              </a:defRPr>
            </a:pPr>
            <a:r>
              <a:rPr lang="en-US"/>
              <a:t>FID Scores</a:t>
            </a:r>
          </a:p>
        </c:rich>
      </c:tx>
      <c:overlay val="0"/>
      <c:spPr>
        <a:noFill/>
        <a:ln>
          <a:noFill/>
        </a:ln>
        <a:effectLst/>
      </c:spPr>
      <c:txPr>
        <a:bodyPr rot="0" spcFirstLastPara="1" vertOverflow="ellipsis" vert="horz" wrap="square" anchor="ctr" anchorCtr="1"/>
        <a:lstStyle/>
        <a:p>
          <a:pPr>
            <a:defRPr sz="1920" b="0" i="0" u="none" strike="noStrike" kern="1200" cap="none" spc="20" baseline="0">
              <a:solidFill>
                <a:schemeClr val="tx1">
                  <a:lumMod val="50000"/>
                  <a:lumOff val="50000"/>
                </a:schemeClr>
              </a:solidFill>
              <a:latin typeface="+mn-lt"/>
              <a:ea typeface="+mn-ea"/>
              <a:cs typeface="+mn-cs"/>
            </a:defRPr>
          </a:pPr>
          <a:endParaRPr lang="en-US"/>
        </a:p>
      </c:txPr>
    </c:title>
    <c:autoTitleDeleted val="0"/>
    <c:plotArea>
      <c:layout/>
      <c:barChart>
        <c:barDir val="col"/>
        <c:grouping val="clustered"/>
        <c:varyColors val="0"/>
        <c:ser>
          <c:idx val="0"/>
          <c:order val="0"/>
          <c:tx>
            <c:strRef>
              <c:f>'[Video metrics.xlsx]mos'!$K$31</c:f>
              <c:strCache>
                <c:ptCount val="1"/>
                <c:pt idx="0">
                  <c:v>Base</c:v>
                </c:pt>
              </c:strCache>
            </c:strRef>
          </c:tx>
          <c:spPr>
            <a:gradFill rotWithShape="1">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a:ln w="9525" cap="flat" cmpd="sng" algn="ctr">
              <a:solidFill>
                <a:schemeClr val="accent1">
                  <a:shade val="95000"/>
                </a:schemeClr>
              </a:solidFill>
              <a:round/>
            </a:ln>
            <a:effectLst/>
          </c:spPr>
          <c:invertIfNegative val="0"/>
          <c:dLbls>
            <c:spPr>
              <a:noFill/>
              <a:ln>
                <a:noFill/>
              </a:ln>
              <a:effectLst/>
            </c:spPr>
            <c:txPr>
              <a:bodyPr rot="0" spcFirstLastPara="1" vertOverflow="ellipsis" vert="horz" wrap="square" anchor="ctr" anchorCtr="1"/>
              <a:lstStyle/>
              <a:p>
                <a:pPr>
                  <a:defRPr sz="1600" b="0" i="0" u="none" strike="noStrike" kern="1200" baseline="0">
                    <a:solidFill>
                      <a:schemeClr val="tx1">
                        <a:lumMod val="50000"/>
                        <a:lumOff val="50000"/>
                      </a:schemeClr>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val>
            <c:numRef>
              <c:f>'[Video metrics.xlsx]mos'!$L$31</c:f>
              <c:numCache>
                <c:formatCode>General</c:formatCode>
                <c:ptCount val="1"/>
                <c:pt idx="0">
                  <c:v>1.0799242794650912E-3</c:v>
                </c:pt>
              </c:numCache>
            </c:numRef>
          </c:val>
          <c:extLst>
            <c:ext xmlns:c16="http://schemas.microsoft.com/office/drawing/2014/chart" uri="{C3380CC4-5D6E-409C-BE32-E72D297353CC}">
              <c16:uniqueId val="{00000000-CEB5-461B-93CC-5DF70228260B}"/>
            </c:ext>
          </c:extLst>
        </c:ser>
        <c:ser>
          <c:idx val="1"/>
          <c:order val="1"/>
          <c:tx>
            <c:strRef>
              <c:f>'[Video metrics.xlsx]mos'!$K$32</c:f>
              <c:strCache>
                <c:ptCount val="1"/>
                <c:pt idx="0">
                  <c:v>Base + Squeeze &amp; Excitation (SE)</c:v>
                </c:pt>
              </c:strCache>
            </c:strRef>
          </c:tx>
          <c:spPr>
            <a:gradFill rotWithShape="1">
              <a:gsLst>
                <a:gs pos="0">
                  <a:schemeClr val="accent2">
                    <a:lumMod val="110000"/>
                    <a:satMod val="105000"/>
                    <a:tint val="67000"/>
                  </a:schemeClr>
                </a:gs>
                <a:gs pos="50000">
                  <a:schemeClr val="accent2">
                    <a:lumMod val="105000"/>
                    <a:satMod val="103000"/>
                    <a:tint val="73000"/>
                  </a:schemeClr>
                </a:gs>
                <a:gs pos="100000">
                  <a:schemeClr val="accent2">
                    <a:lumMod val="105000"/>
                    <a:satMod val="109000"/>
                    <a:tint val="81000"/>
                  </a:schemeClr>
                </a:gs>
              </a:gsLst>
              <a:lin ang="5400000" scaled="0"/>
            </a:gradFill>
            <a:ln w="9525" cap="flat" cmpd="sng" algn="ctr">
              <a:solidFill>
                <a:schemeClr val="accent2">
                  <a:shade val="95000"/>
                </a:schemeClr>
              </a:solidFill>
              <a:round/>
            </a:ln>
            <a:effectLst/>
          </c:spPr>
          <c:invertIfNegative val="0"/>
          <c:dLbls>
            <c:spPr>
              <a:noFill/>
              <a:ln>
                <a:noFill/>
              </a:ln>
              <a:effectLst/>
            </c:spPr>
            <c:txPr>
              <a:bodyPr rot="0" spcFirstLastPara="1" vertOverflow="ellipsis" vert="horz" wrap="square" anchor="ctr" anchorCtr="1"/>
              <a:lstStyle/>
              <a:p>
                <a:pPr>
                  <a:defRPr sz="1600" b="0" i="0" u="none" strike="noStrike" kern="1200" baseline="0">
                    <a:solidFill>
                      <a:schemeClr val="tx1">
                        <a:lumMod val="50000"/>
                        <a:lumOff val="50000"/>
                      </a:schemeClr>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val>
            <c:numRef>
              <c:f>'[Video metrics.xlsx]mos'!$L$32</c:f>
              <c:numCache>
                <c:formatCode>General</c:formatCode>
                <c:ptCount val="1"/>
                <c:pt idx="0">
                  <c:v>8.7408918128523887E-4</c:v>
                </c:pt>
              </c:numCache>
            </c:numRef>
          </c:val>
          <c:extLst>
            <c:ext xmlns:c16="http://schemas.microsoft.com/office/drawing/2014/chart" uri="{C3380CC4-5D6E-409C-BE32-E72D297353CC}">
              <c16:uniqueId val="{00000001-CEB5-461B-93CC-5DF70228260B}"/>
            </c:ext>
          </c:extLst>
        </c:ser>
        <c:ser>
          <c:idx val="2"/>
          <c:order val="2"/>
          <c:tx>
            <c:strRef>
              <c:f>'[Video metrics.xlsx]mos'!$K$33</c:f>
              <c:strCache>
                <c:ptCount val="1"/>
                <c:pt idx="0">
                  <c:v>Base + Eye Mask (EM)</c:v>
                </c:pt>
              </c:strCache>
            </c:strRef>
          </c:tx>
          <c:spPr>
            <a:gradFill rotWithShape="1">
              <a:gsLst>
                <a:gs pos="0">
                  <a:schemeClr val="accent3">
                    <a:lumMod val="110000"/>
                    <a:satMod val="105000"/>
                    <a:tint val="67000"/>
                  </a:schemeClr>
                </a:gs>
                <a:gs pos="50000">
                  <a:schemeClr val="accent3">
                    <a:lumMod val="105000"/>
                    <a:satMod val="103000"/>
                    <a:tint val="73000"/>
                  </a:schemeClr>
                </a:gs>
                <a:gs pos="100000">
                  <a:schemeClr val="accent3">
                    <a:lumMod val="105000"/>
                    <a:satMod val="109000"/>
                    <a:tint val="81000"/>
                  </a:schemeClr>
                </a:gs>
              </a:gsLst>
              <a:lin ang="5400000" scaled="0"/>
            </a:gradFill>
            <a:ln w="9525" cap="flat" cmpd="sng" algn="ctr">
              <a:solidFill>
                <a:schemeClr val="accent3">
                  <a:shade val="95000"/>
                </a:schemeClr>
              </a:solidFill>
              <a:round/>
            </a:ln>
            <a:effectLst/>
          </c:spPr>
          <c:invertIfNegative val="0"/>
          <c:dLbls>
            <c:spPr>
              <a:noFill/>
              <a:ln>
                <a:noFill/>
              </a:ln>
              <a:effectLst/>
            </c:spPr>
            <c:txPr>
              <a:bodyPr rot="0" spcFirstLastPara="1" vertOverflow="ellipsis" vert="horz" wrap="square" anchor="ctr" anchorCtr="1"/>
              <a:lstStyle/>
              <a:p>
                <a:pPr>
                  <a:defRPr sz="1600" b="0" i="0" u="none" strike="noStrike" kern="1200" baseline="0">
                    <a:solidFill>
                      <a:schemeClr val="tx1">
                        <a:lumMod val="50000"/>
                        <a:lumOff val="50000"/>
                      </a:schemeClr>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val>
            <c:numRef>
              <c:f>'[Video metrics.xlsx]mos'!$L$33</c:f>
              <c:numCache>
                <c:formatCode>General</c:formatCode>
                <c:ptCount val="1"/>
                <c:pt idx="0">
                  <c:v>7.5264842385374786E-4</c:v>
                </c:pt>
              </c:numCache>
            </c:numRef>
          </c:val>
          <c:extLst>
            <c:ext xmlns:c16="http://schemas.microsoft.com/office/drawing/2014/chart" uri="{C3380CC4-5D6E-409C-BE32-E72D297353CC}">
              <c16:uniqueId val="{00000002-CEB5-461B-93CC-5DF70228260B}"/>
            </c:ext>
          </c:extLst>
        </c:ser>
        <c:ser>
          <c:idx val="3"/>
          <c:order val="3"/>
          <c:tx>
            <c:strRef>
              <c:f>'[Video metrics.xlsx]mos'!$K$34</c:f>
              <c:strCache>
                <c:ptCount val="1"/>
                <c:pt idx="0">
                  <c:v>Base + SE + EM + BSRGAN</c:v>
                </c:pt>
              </c:strCache>
            </c:strRef>
          </c:tx>
          <c:spPr>
            <a:gradFill rotWithShape="1">
              <a:gsLst>
                <a:gs pos="0">
                  <a:schemeClr val="accent4">
                    <a:lumMod val="110000"/>
                    <a:satMod val="105000"/>
                    <a:tint val="67000"/>
                  </a:schemeClr>
                </a:gs>
                <a:gs pos="50000">
                  <a:schemeClr val="accent4">
                    <a:lumMod val="105000"/>
                    <a:satMod val="103000"/>
                    <a:tint val="73000"/>
                  </a:schemeClr>
                </a:gs>
                <a:gs pos="100000">
                  <a:schemeClr val="accent4">
                    <a:lumMod val="105000"/>
                    <a:satMod val="109000"/>
                    <a:tint val="81000"/>
                  </a:schemeClr>
                </a:gs>
              </a:gsLst>
              <a:lin ang="5400000" scaled="0"/>
            </a:gradFill>
            <a:ln w="9525" cap="flat" cmpd="sng" algn="ctr">
              <a:solidFill>
                <a:schemeClr val="accent4">
                  <a:shade val="95000"/>
                </a:schemeClr>
              </a:solidFill>
              <a:round/>
            </a:ln>
            <a:effectLst/>
          </c:spPr>
          <c:invertIfNegative val="0"/>
          <c:dLbls>
            <c:spPr>
              <a:noFill/>
              <a:ln>
                <a:noFill/>
              </a:ln>
              <a:effectLst/>
            </c:spPr>
            <c:txPr>
              <a:bodyPr rot="0" spcFirstLastPara="1" vertOverflow="ellipsis" vert="horz" wrap="square" anchor="ctr" anchorCtr="1"/>
              <a:lstStyle/>
              <a:p>
                <a:pPr>
                  <a:defRPr sz="1600" b="0" i="0" u="none" strike="noStrike" kern="1200" baseline="0">
                    <a:solidFill>
                      <a:schemeClr val="tx1">
                        <a:lumMod val="50000"/>
                        <a:lumOff val="50000"/>
                      </a:schemeClr>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val>
            <c:numRef>
              <c:f>'[Video metrics.xlsx]mos'!$L$34</c:f>
              <c:numCache>
                <c:formatCode>General</c:formatCode>
                <c:ptCount val="1"/>
                <c:pt idx="0">
                  <c:v>1.42120995477747E-4</c:v>
                </c:pt>
              </c:numCache>
            </c:numRef>
          </c:val>
          <c:extLst>
            <c:ext xmlns:c16="http://schemas.microsoft.com/office/drawing/2014/chart" uri="{C3380CC4-5D6E-409C-BE32-E72D297353CC}">
              <c16:uniqueId val="{00000003-CEB5-461B-93CC-5DF70228260B}"/>
            </c:ext>
          </c:extLst>
        </c:ser>
        <c:dLbls>
          <c:dLblPos val="inEnd"/>
          <c:showLegendKey val="0"/>
          <c:showVal val="1"/>
          <c:showCatName val="0"/>
          <c:showSerName val="0"/>
          <c:showPercent val="0"/>
          <c:showBubbleSize val="0"/>
        </c:dLbls>
        <c:gapWidth val="100"/>
        <c:overlap val="-24"/>
        <c:axId val="232543488"/>
        <c:axId val="232541824"/>
      </c:barChart>
      <c:catAx>
        <c:axId val="232543488"/>
        <c:scaling>
          <c:orientation val="minMax"/>
        </c:scaling>
        <c:delete val="1"/>
        <c:axPos val="b"/>
        <c:title>
          <c:tx>
            <c:rich>
              <a:bodyPr rot="0" spcFirstLastPara="1" vertOverflow="ellipsis" vert="horz" wrap="square" anchor="ctr" anchorCtr="1"/>
              <a:lstStyle/>
              <a:p>
                <a:pPr>
                  <a:defRPr sz="1600" b="0" i="0" u="none" strike="noStrike" kern="1200" cap="all" baseline="0">
                    <a:solidFill>
                      <a:schemeClr val="tx1">
                        <a:lumMod val="50000"/>
                        <a:lumOff val="50000"/>
                      </a:schemeClr>
                    </a:solidFill>
                    <a:latin typeface="+mn-lt"/>
                    <a:ea typeface="+mn-ea"/>
                    <a:cs typeface="+mn-cs"/>
                  </a:defRPr>
                </a:pPr>
                <a:r>
                  <a:rPr lang="en-US"/>
                  <a:t>MODEL</a:t>
                </a:r>
              </a:p>
            </c:rich>
          </c:tx>
          <c:overlay val="0"/>
          <c:spPr>
            <a:noFill/>
            <a:ln>
              <a:noFill/>
            </a:ln>
            <a:effectLst/>
          </c:spPr>
          <c:txPr>
            <a:bodyPr rot="0" spcFirstLastPara="1" vertOverflow="ellipsis" vert="horz" wrap="square" anchor="ctr" anchorCtr="1"/>
            <a:lstStyle/>
            <a:p>
              <a:pPr>
                <a:defRPr sz="1600" b="0" i="0" u="none" strike="noStrike" kern="1200" cap="all" baseline="0">
                  <a:solidFill>
                    <a:schemeClr val="tx1">
                      <a:lumMod val="50000"/>
                      <a:lumOff val="50000"/>
                    </a:schemeClr>
                  </a:solidFill>
                  <a:latin typeface="+mn-lt"/>
                  <a:ea typeface="+mn-ea"/>
                  <a:cs typeface="+mn-cs"/>
                </a:defRPr>
              </a:pPr>
              <a:endParaRPr lang="en-US"/>
            </a:p>
          </c:txPr>
        </c:title>
        <c:numFmt formatCode="General" sourceLinked="1"/>
        <c:majorTickMark val="none"/>
        <c:minorTickMark val="none"/>
        <c:tickLblPos val="nextTo"/>
        <c:crossAx val="232541824"/>
        <c:crosses val="autoZero"/>
        <c:auto val="1"/>
        <c:lblAlgn val="ctr"/>
        <c:lblOffset val="100"/>
        <c:noMultiLvlLbl val="0"/>
      </c:catAx>
      <c:valAx>
        <c:axId val="232541824"/>
        <c:scaling>
          <c:orientation val="minMax"/>
        </c:scaling>
        <c:delete val="1"/>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600" b="0" i="0" u="none" strike="noStrike" kern="1200" cap="all" baseline="0">
                    <a:solidFill>
                      <a:schemeClr val="tx1">
                        <a:lumMod val="50000"/>
                        <a:lumOff val="50000"/>
                      </a:schemeClr>
                    </a:solidFill>
                    <a:latin typeface="+mn-lt"/>
                    <a:ea typeface="+mn-ea"/>
                    <a:cs typeface="+mn-cs"/>
                  </a:defRPr>
                </a:pPr>
                <a:r>
                  <a:rPr lang="en-US"/>
                  <a:t>FID</a:t>
                </a:r>
              </a:p>
            </c:rich>
          </c:tx>
          <c:overlay val="0"/>
          <c:spPr>
            <a:noFill/>
            <a:ln>
              <a:noFill/>
            </a:ln>
            <a:effectLst/>
          </c:spPr>
          <c:txPr>
            <a:bodyPr rot="-5400000" spcFirstLastPara="1" vertOverflow="ellipsis" vert="horz" wrap="square" anchor="ctr" anchorCtr="1"/>
            <a:lstStyle/>
            <a:p>
              <a:pPr>
                <a:defRPr sz="1600" b="0" i="0" u="none" strike="noStrike" kern="1200" cap="all" baseline="0">
                  <a:solidFill>
                    <a:schemeClr val="tx1">
                      <a:lumMod val="50000"/>
                      <a:lumOff val="50000"/>
                    </a:schemeClr>
                  </a:solidFill>
                  <a:latin typeface="+mn-lt"/>
                  <a:ea typeface="+mn-ea"/>
                  <a:cs typeface="+mn-cs"/>
                </a:defRPr>
              </a:pPr>
              <a:endParaRPr lang="en-US"/>
            </a:p>
          </c:txPr>
        </c:title>
        <c:numFmt formatCode="General" sourceLinked="1"/>
        <c:majorTickMark val="none"/>
        <c:minorTickMark val="none"/>
        <c:tickLblPos val="nextTo"/>
        <c:crossAx val="23254348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600" b="0" i="0" u="none" strike="noStrike" kern="1200" baseline="0">
              <a:solidFill>
                <a:schemeClr val="tx1">
                  <a:lumMod val="50000"/>
                  <a:lumOff val="50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sz="1600"/>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80" b="0" i="0" u="none" strike="noStrike" kern="1200" cap="none" spc="20" baseline="0">
                <a:solidFill>
                  <a:schemeClr val="tx1">
                    <a:lumMod val="50000"/>
                    <a:lumOff val="50000"/>
                  </a:schemeClr>
                </a:solidFill>
                <a:latin typeface="+mn-lt"/>
                <a:ea typeface="+mn-ea"/>
                <a:cs typeface="+mn-cs"/>
              </a:defRPr>
            </a:pPr>
            <a:r>
              <a:rPr lang="en-US"/>
              <a:t>MOS Score</a:t>
            </a:r>
          </a:p>
        </c:rich>
      </c:tx>
      <c:overlay val="0"/>
      <c:spPr>
        <a:noFill/>
        <a:ln>
          <a:noFill/>
        </a:ln>
        <a:effectLst/>
      </c:spPr>
      <c:txPr>
        <a:bodyPr rot="0" spcFirstLastPara="1" vertOverflow="ellipsis" vert="horz" wrap="square" anchor="ctr" anchorCtr="1"/>
        <a:lstStyle/>
        <a:p>
          <a:pPr>
            <a:defRPr sz="1680" b="0" i="0" u="none" strike="noStrike" kern="1200" cap="none" spc="20" baseline="0">
              <a:solidFill>
                <a:schemeClr val="tx1">
                  <a:lumMod val="50000"/>
                  <a:lumOff val="50000"/>
                </a:schemeClr>
              </a:solidFill>
              <a:latin typeface="+mn-lt"/>
              <a:ea typeface="+mn-ea"/>
              <a:cs typeface="+mn-cs"/>
            </a:defRPr>
          </a:pPr>
          <a:endParaRPr lang="en-US"/>
        </a:p>
      </c:txPr>
    </c:title>
    <c:autoTitleDeleted val="0"/>
    <c:plotArea>
      <c:layout/>
      <c:barChart>
        <c:barDir val="col"/>
        <c:grouping val="clustered"/>
        <c:varyColors val="0"/>
        <c:ser>
          <c:idx val="0"/>
          <c:order val="0"/>
          <c:tx>
            <c:strRef>
              <c:f>'[Video metrics.xlsx]mos'!$B$30</c:f>
              <c:strCache>
                <c:ptCount val="1"/>
                <c:pt idx="0">
                  <c:v>Base</c:v>
                </c:pt>
              </c:strCache>
            </c:strRef>
          </c:tx>
          <c:spPr>
            <a:gradFill rotWithShape="1">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a:ln w="9525" cap="flat" cmpd="sng" algn="ctr">
              <a:solidFill>
                <a:schemeClr val="accent1">
                  <a:shade val="95000"/>
                </a:schemeClr>
              </a:solidFill>
              <a:round/>
            </a:ln>
            <a:effectLst/>
          </c:spPr>
          <c:invertIfNegative val="0"/>
          <c:dLbls>
            <c:spPr>
              <a:noFill/>
              <a:ln>
                <a:noFill/>
              </a:ln>
              <a:effectLst/>
            </c:spPr>
            <c:txPr>
              <a:bodyPr rot="0" spcFirstLastPara="1" vertOverflow="ellipsis" vert="horz" wrap="square" anchor="ctr" anchorCtr="1"/>
              <a:lstStyle/>
              <a:p>
                <a:pPr>
                  <a:defRPr sz="14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'[Video metrics.xlsx]mos'!$C$29:$F$29</c:f>
              <c:strCache>
                <c:ptCount val="4"/>
                <c:pt idx="0">
                  <c:v>How would you rate the motion representation in the video?</c:v>
                </c:pt>
                <c:pt idx="1">
                  <c:v>How would you rate the video noise level in the video?</c:v>
                </c:pt>
                <c:pt idx="2">
                  <c:v>Overall, how would you rate the quality of the video?</c:v>
                </c:pt>
                <c:pt idx="3">
                  <c:v>Aggregated</c:v>
                </c:pt>
              </c:strCache>
            </c:strRef>
          </c:cat>
          <c:val>
            <c:numRef>
              <c:f>'[Video metrics.xlsx]mos'!$C$30:$F$30</c:f>
              <c:numCache>
                <c:formatCode>0.00</c:formatCode>
                <c:ptCount val="4"/>
                <c:pt idx="0">
                  <c:v>2.54</c:v>
                </c:pt>
                <c:pt idx="1">
                  <c:v>3.13</c:v>
                </c:pt>
                <c:pt idx="2">
                  <c:v>2.56</c:v>
                </c:pt>
                <c:pt idx="3">
                  <c:v>2.7433333333333336</c:v>
                </c:pt>
              </c:numCache>
            </c:numRef>
          </c:val>
          <c:extLst>
            <c:ext xmlns:c16="http://schemas.microsoft.com/office/drawing/2014/chart" uri="{C3380CC4-5D6E-409C-BE32-E72D297353CC}">
              <c16:uniqueId val="{00000000-D3B6-4C9C-A683-3E5CF359EFD4}"/>
            </c:ext>
          </c:extLst>
        </c:ser>
        <c:ser>
          <c:idx val="1"/>
          <c:order val="1"/>
          <c:tx>
            <c:strRef>
              <c:f>'[Video metrics.xlsx]mos'!$B$31</c:f>
              <c:strCache>
                <c:ptCount val="1"/>
                <c:pt idx="0">
                  <c:v>Base + Squeeze &amp; Excitation (SE)</c:v>
                </c:pt>
              </c:strCache>
            </c:strRef>
          </c:tx>
          <c:spPr>
            <a:gradFill rotWithShape="1">
              <a:gsLst>
                <a:gs pos="0">
                  <a:schemeClr val="accent2">
                    <a:lumMod val="110000"/>
                    <a:satMod val="105000"/>
                    <a:tint val="67000"/>
                  </a:schemeClr>
                </a:gs>
                <a:gs pos="50000">
                  <a:schemeClr val="accent2">
                    <a:lumMod val="105000"/>
                    <a:satMod val="103000"/>
                    <a:tint val="73000"/>
                  </a:schemeClr>
                </a:gs>
                <a:gs pos="100000">
                  <a:schemeClr val="accent2">
                    <a:lumMod val="105000"/>
                    <a:satMod val="109000"/>
                    <a:tint val="81000"/>
                  </a:schemeClr>
                </a:gs>
              </a:gsLst>
              <a:lin ang="5400000" scaled="0"/>
            </a:gradFill>
            <a:ln w="9525" cap="flat" cmpd="sng" algn="ctr">
              <a:solidFill>
                <a:schemeClr val="accent2">
                  <a:shade val="95000"/>
                </a:schemeClr>
              </a:solidFill>
              <a:round/>
            </a:ln>
            <a:effectLst/>
          </c:spPr>
          <c:invertIfNegative val="0"/>
          <c:dLbls>
            <c:spPr>
              <a:noFill/>
              <a:ln>
                <a:noFill/>
              </a:ln>
              <a:effectLst/>
            </c:spPr>
            <c:txPr>
              <a:bodyPr rot="0" spcFirstLastPara="1" vertOverflow="ellipsis" vert="horz" wrap="square" anchor="ctr" anchorCtr="1"/>
              <a:lstStyle/>
              <a:p>
                <a:pPr>
                  <a:defRPr sz="14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'[Video metrics.xlsx]mos'!$C$29:$F$29</c:f>
              <c:strCache>
                <c:ptCount val="4"/>
                <c:pt idx="0">
                  <c:v>How would you rate the motion representation in the video?</c:v>
                </c:pt>
                <c:pt idx="1">
                  <c:v>How would you rate the video noise level in the video?</c:v>
                </c:pt>
                <c:pt idx="2">
                  <c:v>Overall, how would you rate the quality of the video?</c:v>
                </c:pt>
                <c:pt idx="3">
                  <c:v>Aggregated</c:v>
                </c:pt>
              </c:strCache>
            </c:strRef>
          </c:cat>
          <c:val>
            <c:numRef>
              <c:f>'[Video metrics.xlsx]mos'!$C$31:$F$31</c:f>
              <c:numCache>
                <c:formatCode>0.00</c:formatCode>
                <c:ptCount val="4"/>
                <c:pt idx="0">
                  <c:v>3.18</c:v>
                </c:pt>
                <c:pt idx="1">
                  <c:v>3.69</c:v>
                </c:pt>
                <c:pt idx="2">
                  <c:v>3.54</c:v>
                </c:pt>
                <c:pt idx="3">
                  <c:v>3.47</c:v>
                </c:pt>
              </c:numCache>
            </c:numRef>
          </c:val>
          <c:extLst>
            <c:ext xmlns:c16="http://schemas.microsoft.com/office/drawing/2014/chart" uri="{C3380CC4-5D6E-409C-BE32-E72D297353CC}">
              <c16:uniqueId val="{00000001-D3B6-4C9C-A683-3E5CF359EFD4}"/>
            </c:ext>
          </c:extLst>
        </c:ser>
        <c:ser>
          <c:idx val="2"/>
          <c:order val="2"/>
          <c:tx>
            <c:strRef>
              <c:f>'[Video metrics.xlsx]mos'!$B$32</c:f>
              <c:strCache>
                <c:ptCount val="1"/>
                <c:pt idx="0">
                  <c:v>Base + Eye Mask (EM)</c:v>
                </c:pt>
              </c:strCache>
            </c:strRef>
          </c:tx>
          <c:spPr>
            <a:gradFill rotWithShape="1">
              <a:gsLst>
                <a:gs pos="0">
                  <a:schemeClr val="accent3">
                    <a:lumMod val="110000"/>
                    <a:satMod val="105000"/>
                    <a:tint val="67000"/>
                  </a:schemeClr>
                </a:gs>
                <a:gs pos="50000">
                  <a:schemeClr val="accent3">
                    <a:lumMod val="105000"/>
                    <a:satMod val="103000"/>
                    <a:tint val="73000"/>
                  </a:schemeClr>
                </a:gs>
                <a:gs pos="100000">
                  <a:schemeClr val="accent3">
                    <a:lumMod val="105000"/>
                    <a:satMod val="109000"/>
                    <a:tint val="81000"/>
                  </a:schemeClr>
                </a:gs>
              </a:gsLst>
              <a:lin ang="5400000" scaled="0"/>
            </a:gradFill>
            <a:ln w="9525" cap="flat" cmpd="sng" algn="ctr">
              <a:solidFill>
                <a:schemeClr val="accent3">
                  <a:shade val="95000"/>
                </a:schemeClr>
              </a:solidFill>
              <a:round/>
            </a:ln>
            <a:effectLst/>
          </c:spPr>
          <c:invertIfNegative val="0"/>
          <c:dLbls>
            <c:spPr>
              <a:noFill/>
              <a:ln>
                <a:noFill/>
              </a:ln>
              <a:effectLst/>
            </c:spPr>
            <c:txPr>
              <a:bodyPr rot="0" spcFirstLastPara="1" vertOverflow="ellipsis" vert="horz" wrap="square" anchor="ctr" anchorCtr="1"/>
              <a:lstStyle/>
              <a:p>
                <a:pPr>
                  <a:defRPr sz="14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'[Video metrics.xlsx]mos'!$C$29:$F$29</c:f>
              <c:strCache>
                <c:ptCount val="4"/>
                <c:pt idx="0">
                  <c:v>How would you rate the motion representation in the video?</c:v>
                </c:pt>
                <c:pt idx="1">
                  <c:v>How would you rate the video noise level in the video?</c:v>
                </c:pt>
                <c:pt idx="2">
                  <c:v>Overall, how would you rate the quality of the video?</c:v>
                </c:pt>
                <c:pt idx="3">
                  <c:v>Aggregated</c:v>
                </c:pt>
              </c:strCache>
            </c:strRef>
          </c:cat>
          <c:val>
            <c:numRef>
              <c:f>'[Video metrics.xlsx]mos'!$C$32:$F$32</c:f>
              <c:numCache>
                <c:formatCode>0.00</c:formatCode>
                <c:ptCount val="4"/>
                <c:pt idx="0">
                  <c:v>2.8307744107744108</c:v>
                </c:pt>
                <c:pt idx="1">
                  <c:v>3.475583596214511</c:v>
                </c:pt>
                <c:pt idx="2">
                  <c:v>2.6972870662460564</c:v>
                </c:pt>
                <c:pt idx="3">
                  <c:v>3.0012150244116591</c:v>
                </c:pt>
              </c:numCache>
            </c:numRef>
          </c:val>
          <c:extLst>
            <c:ext xmlns:c16="http://schemas.microsoft.com/office/drawing/2014/chart" uri="{C3380CC4-5D6E-409C-BE32-E72D297353CC}">
              <c16:uniqueId val="{00000002-D3B6-4C9C-A683-3E5CF359EFD4}"/>
            </c:ext>
          </c:extLst>
        </c:ser>
        <c:ser>
          <c:idx val="3"/>
          <c:order val="3"/>
          <c:tx>
            <c:strRef>
              <c:f>'[Video metrics.xlsx]mos'!$B$33</c:f>
              <c:strCache>
                <c:ptCount val="1"/>
                <c:pt idx="0">
                  <c:v>Base + SE + EM + BSRGAN</c:v>
                </c:pt>
              </c:strCache>
            </c:strRef>
          </c:tx>
          <c:spPr>
            <a:gradFill rotWithShape="1">
              <a:gsLst>
                <a:gs pos="0">
                  <a:schemeClr val="accent4">
                    <a:lumMod val="110000"/>
                    <a:satMod val="105000"/>
                    <a:tint val="67000"/>
                  </a:schemeClr>
                </a:gs>
                <a:gs pos="50000">
                  <a:schemeClr val="accent4">
                    <a:lumMod val="105000"/>
                    <a:satMod val="103000"/>
                    <a:tint val="73000"/>
                  </a:schemeClr>
                </a:gs>
                <a:gs pos="100000">
                  <a:schemeClr val="accent4">
                    <a:lumMod val="105000"/>
                    <a:satMod val="109000"/>
                    <a:tint val="81000"/>
                  </a:schemeClr>
                </a:gs>
              </a:gsLst>
              <a:lin ang="5400000" scaled="0"/>
            </a:gradFill>
            <a:ln w="9525" cap="flat" cmpd="sng" algn="ctr">
              <a:solidFill>
                <a:schemeClr val="accent4">
                  <a:shade val="95000"/>
                </a:schemeClr>
              </a:solidFill>
              <a:round/>
            </a:ln>
            <a:effectLst/>
          </c:spPr>
          <c:invertIfNegative val="0"/>
          <c:dLbls>
            <c:spPr>
              <a:noFill/>
              <a:ln>
                <a:noFill/>
              </a:ln>
              <a:effectLst/>
            </c:spPr>
            <c:txPr>
              <a:bodyPr rot="0" spcFirstLastPara="1" vertOverflow="ellipsis" vert="horz" wrap="square" anchor="ctr" anchorCtr="1"/>
              <a:lstStyle/>
              <a:p>
                <a:pPr>
                  <a:defRPr sz="14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'[Video metrics.xlsx]mos'!$C$29:$F$29</c:f>
              <c:strCache>
                <c:ptCount val="4"/>
                <c:pt idx="0">
                  <c:v>How would you rate the motion representation in the video?</c:v>
                </c:pt>
                <c:pt idx="1">
                  <c:v>How would you rate the video noise level in the video?</c:v>
                </c:pt>
                <c:pt idx="2">
                  <c:v>Overall, how would you rate the quality of the video?</c:v>
                </c:pt>
                <c:pt idx="3">
                  <c:v>Aggregated</c:v>
                </c:pt>
              </c:strCache>
            </c:strRef>
          </c:cat>
          <c:val>
            <c:numRef>
              <c:f>'[Video metrics.xlsx]mos'!$C$33:$F$33</c:f>
              <c:numCache>
                <c:formatCode>0.00</c:formatCode>
                <c:ptCount val="4"/>
                <c:pt idx="0">
                  <c:v>3.3952188552188551</c:v>
                </c:pt>
                <c:pt idx="1">
                  <c:v>3.8804100946372242</c:v>
                </c:pt>
                <c:pt idx="2">
                  <c:v>3.2545110410094642</c:v>
                </c:pt>
                <c:pt idx="3">
                  <c:v>3.5100466636218477</c:v>
                </c:pt>
              </c:numCache>
            </c:numRef>
          </c:val>
          <c:extLst>
            <c:ext xmlns:c16="http://schemas.microsoft.com/office/drawing/2014/chart" uri="{C3380CC4-5D6E-409C-BE32-E72D297353CC}">
              <c16:uniqueId val="{00000003-D3B6-4C9C-A683-3E5CF359EFD4}"/>
            </c:ext>
          </c:extLst>
        </c:ser>
        <c:dLbls>
          <c:dLblPos val="outEnd"/>
          <c:showLegendKey val="0"/>
          <c:showVal val="1"/>
          <c:showCatName val="0"/>
          <c:showSerName val="0"/>
          <c:showPercent val="0"/>
          <c:showBubbleSize val="0"/>
        </c:dLbls>
        <c:gapWidth val="100"/>
        <c:overlap val="-24"/>
        <c:axId val="232545152"/>
        <c:axId val="232545984"/>
      </c:barChart>
      <c:catAx>
        <c:axId val="232545152"/>
        <c:scaling>
          <c:orientation val="minMax"/>
        </c:scaling>
        <c:delete val="0"/>
        <c:axPos val="b"/>
        <c:title>
          <c:tx>
            <c:rich>
              <a:bodyPr rot="0" spcFirstLastPara="1" vertOverflow="ellipsis" vert="horz" wrap="square" anchor="ctr" anchorCtr="1"/>
              <a:lstStyle/>
              <a:p>
                <a:pPr>
                  <a:defRPr sz="1400" b="0" i="0" u="none" strike="noStrike" kern="1200" cap="all" baseline="0">
                    <a:solidFill>
                      <a:schemeClr val="tx1">
                        <a:lumMod val="50000"/>
                        <a:lumOff val="50000"/>
                      </a:schemeClr>
                    </a:solidFill>
                    <a:latin typeface="+mn-lt"/>
                    <a:ea typeface="+mn-ea"/>
                    <a:cs typeface="+mn-cs"/>
                  </a:defRPr>
                </a:pPr>
                <a:r>
                  <a:rPr lang="en-US"/>
                  <a:t>Question</a:t>
                </a:r>
              </a:p>
            </c:rich>
          </c:tx>
          <c:overlay val="0"/>
          <c:spPr>
            <a:noFill/>
            <a:ln>
              <a:noFill/>
            </a:ln>
            <a:effectLst/>
          </c:spPr>
          <c:txPr>
            <a:bodyPr rot="0" spcFirstLastPara="1" vertOverflow="ellipsis" vert="horz" wrap="square" anchor="ctr" anchorCtr="1"/>
            <a:lstStyle/>
            <a:p>
              <a:pPr>
                <a:defRPr sz="1400" b="0" i="0" u="none" strike="noStrike" kern="1200" cap="all" baseline="0">
                  <a:solidFill>
                    <a:schemeClr val="tx1">
                      <a:lumMod val="50000"/>
                      <a:lumOff val="50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50000"/>
                    <a:lumOff val="50000"/>
                  </a:schemeClr>
                </a:solidFill>
                <a:latin typeface="+mn-lt"/>
                <a:ea typeface="+mn-ea"/>
                <a:cs typeface="+mn-cs"/>
              </a:defRPr>
            </a:pPr>
            <a:endParaRPr lang="en-US"/>
          </a:p>
        </c:txPr>
        <c:crossAx val="232545984"/>
        <c:crosses val="autoZero"/>
        <c:auto val="1"/>
        <c:lblAlgn val="ctr"/>
        <c:lblOffset val="100"/>
        <c:noMultiLvlLbl val="0"/>
      </c:catAx>
      <c:valAx>
        <c:axId val="23254598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400" b="0" i="0" u="none" strike="noStrike" kern="1200" cap="all" baseline="0">
                    <a:solidFill>
                      <a:schemeClr val="tx1">
                        <a:lumMod val="50000"/>
                        <a:lumOff val="50000"/>
                      </a:schemeClr>
                    </a:solidFill>
                    <a:latin typeface="+mn-lt"/>
                    <a:ea typeface="+mn-ea"/>
                    <a:cs typeface="+mn-cs"/>
                  </a:defRPr>
                </a:pPr>
                <a:r>
                  <a:rPr lang="en-US"/>
                  <a:t>MOS</a:t>
                </a:r>
              </a:p>
            </c:rich>
          </c:tx>
          <c:overlay val="0"/>
          <c:spPr>
            <a:noFill/>
            <a:ln>
              <a:noFill/>
            </a:ln>
            <a:effectLst/>
          </c:spPr>
          <c:txPr>
            <a:bodyPr rot="-5400000" spcFirstLastPara="1" vertOverflow="ellipsis" vert="horz" wrap="square" anchor="ctr" anchorCtr="1"/>
            <a:lstStyle/>
            <a:p>
              <a:pPr>
                <a:defRPr sz="1400" b="0" i="0" u="none" strike="noStrike" kern="1200" cap="all" baseline="0">
                  <a:solidFill>
                    <a:schemeClr val="tx1">
                      <a:lumMod val="50000"/>
                      <a:lumOff val="50000"/>
                    </a:schemeClr>
                  </a:solidFill>
                  <a:latin typeface="+mn-lt"/>
                  <a:ea typeface="+mn-ea"/>
                  <a:cs typeface="+mn-cs"/>
                </a:defRPr>
              </a:pPr>
              <a:endParaRPr lang="en-US"/>
            </a:p>
          </c:txPr>
        </c:title>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lumMod val="50000"/>
                    <a:lumOff val="50000"/>
                  </a:schemeClr>
                </a:solidFill>
                <a:latin typeface="+mn-lt"/>
                <a:ea typeface="+mn-ea"/>
                <a:cs typeface="+mn-cs"/>
              </a:defRPr>
            </a:pPr>
            <a:endParaRPr lang="en-US"/>
          </a:p>
        </c:txPr>
        <c:crossAx val="23254515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50000"/>
                  <a:lumOff val="50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sz="1400"/>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920" b="0" i="0" u="none" strike="noStrike" kern="1200" spc="0" baseline="0">
                <a:solidFill>
                  <a:schemeClr val="tx1">
                    <a:lumMod val="65000"/>
                    <a:lumOff val="35000"/>
                  </a:schemeClr>
                </a:solidFill>
                <a:latin typeface="+mn-lt"/>
                <a:ea typeface="+mn-ea"/>
                <a:cs typeface="+mn-cs"/>
              </a:defRPr>
            </a:pPr>
            <a:r>
              <a:rPr lang="en-US"/>
              <a:t>The video was realistic</a:t>
            </a:r>
          </a:p>
        </c:rich>
      </c:tx>
      <c:overlay val="0"/>
      <c:spPr>
        <a:noFill/>
        <a:ln>
          <a:noFill/>
        </a:ln>
        <a:effectLst/>
      </c:spPr>
      <c:txPr>
        <a:bodyPr rot="0" spcFirstLastPara="1" vertOverflow="ellipsis" vert="horz" wrap="square" anchor="ctr" anchorCtr="1"/>
        <a:lstStyle/>
        <a:p>
          <a:pPr>
            <a:defRPr sz="192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bar"/>
        <c:grouping val="percentStacked"/>
        <c:varyColors val="0"/>
        <c:ser>
          <c:idx val="0"/>
          <c:order val="0"/>
          <c:tx>
            <c:strRef>
              <c:f>'[Video metrics.xlsx]Sheet1'!$M$10</c:f>
              <c:strCache>
                <c:ptCount val="1"/>
                <c:pt idx="0">
                  <c:v>Base</c:v>
                </c:pt>
              </c:strCache>
            </c:strRef>
          </c:tx>
          <c:spPr>
            <a:solidFill>
              <a:schemeClr val="accent1"/>
            </a:solidFill>
            <a:ln>
              <a:noFill/>
            </a:ln>
            <a:effectLst/>
          </c:spPr>
          <c:invertIfNegative val="0"/>
          <c:cat>
            <c:strRef>
              <c:f>'[Video metrics.xlsx]Sheet1'!$N$8:$R$9</c:f>
              <c:strCache>
                <c:ptCount val="5"/>
                <c:pt idx="0">
                  <c:v>Strongly Disagree</c:v>
                </c:pt>
                <c:pt idx="1">
                  <c:v>Disagree</c:v>
                </c:pt>
                <c:pt idx="2">
                  <c:v>Neutral</c:v>
                </c:pt>
                <c:pt idx="3">
                  <c:v>Agree</c:v>
                </c:pt>
                <c:pt idx="4">
                  <c:v>Strongly Agree</c:v>
                </c:pt>
              </c:strCache>
              <c:extLst/>
            </c:strRef>
          </c:cat>
          <c:val>
            <c:numRef>
              <c:f>'[Video metrics.xlsx]Sheet1'!$N$10:$R$10</c:f>
              <c:numCache>
                <c:formatCode>General</c:formatCode>
                <c:ptCount val="5"/>
                <c:pt idx="0">
                  <c:v>20.5</c:v>
                </c:pt>
                <c:pt idx="1">
                  <c:v>33.299999999999997</c:v>
                </c:pt>
                <c:pt idx="2">
                  <c:v>28.2</c:v>
                </c:pt>
                <c:pt idx="3">
                  <c:v>15.4</c:v>
                </c:pt>
                <c:pt idx="4">
                  <c:v>2.6</c:v>
                </c:pt>
              </c:numCache>
            </c:numRef>
          </c:val>
          <c:extLst>
            <c:ext xmlns:c16="http://schemas.microsoft.com/office/drawing/2014/chart" uri="{C3380CC4-5D6E-409C-BE32-E72D297353CC}">
              <c16:uniqueId val="{00000000-FBB9-41EA-A6BD-335A9A43F0AC}"/>
            </c:ext>
          </c:extLst>
        </c:ser>
        <c:ser>
          <c:idx val="1"/>
          <c:order val="1"/>
          <c:tx>
            <c:strRef>
              <c:f>'[Video metrics.xlsx]Sheet1'!$M$11</c:f>
              <c:strCache>
                <c:ptCount val="1"/>
                <c:pt idx="0">
                  <c:v>Base + Squeeze &amp; Excitation (SE)</c:v>
                </c:pt>
              </c:strCache>
            </c:strRef>
          </c:tx>
          <c:spPr>
            <a:solidFill>
              <a:schemeClr val="accent2"/>
            </a:solidFill>
            <a:ln>
              <a:noFill/>
            </a:ln>
            <a:effectLst/>
          </c:spPr>
          <c:invertIfNegative val="0"/>
          <c:cat>
            <c:strRef>
              <c:f>'[Video metrics.xlsx]Sheet1'!$N$8:$R$9</c:f>
              <c:strCache>
                <c:ptCount val="5"/>
                <c:pt idx="0">
                  <c:v>Strongly Disagree</c:v>
                </c:pt>
                <c:pt idx="1">
                  <c:v>Disagree</c:v>
                </c:pt>
                <c:pt idx="2">
                  <c:v>Neutral</c:v>
                </c:pt>
                <c:pt idx="3">
                  <c:v>Agree</c:v>
                </c:pt>
                <c:pt idx="4">
                  <c:v>Strongly Agree</c:v>
                </c:pt>
              </c:strCache>
              <c:extLst/>
            </c:strRef>
          </c:cat>
          <c:val>
            <c:numRef>
              <c:f>'[Video metrics.xlsx]Sheet1'!$N$11:$R$11</c:f>
              <c:numCache>
                <c:formatCode>General</c:formatCode>
                <c:ptCount val="5"/>
                <c:pt idx="0">
                  <c:v>5</c:v>
                </c:pt>
                <c:pt idx="1">
                  <c:v>10.3</c:v>
                </c:pt>
                <c:pt idx="2">
                  <c:v>30.8</c:v>
                </c:pt>
                <c:pt idx="3">
                  <c:v>43.6</c:v>
                </c:pt>
                <c:pt idx="4">
                  <c:v>10.3</c:v>
                </c:pt>
              </c:numCache>
            </c:numRef>
          </c:val>
          <c:extLst>
            <c:ext xmlns:c16="http://schemas.microsoft.com/office/drawing/2014/chart" uri="{C3380CC4-5D6E-409C-BE32-E72D297353CC}">
              <c16:uniqueId val="{00000001-FBB9-41EA-A6BD-335A9A43F0AC}"/>
            </c:ext>
          </c:extLst>
        </c:ser>
        <c:ser>
          <c:idx val="2"/>
          <c:order val="2"/>
          <c:tx>
            <c:strRef>
              <c:f>'[Video metrics.xlsx]Sheet1'!$M$12</c:f>
              <c:strCache>
                <c:ptCount val="1"/>
                <c:pt idx="0">
                  <c:v>Base + Eye Mask (EM)</c:v>
                </c:pt>
              </c:strCache>
            </c:strRef>
          </c:tx>
          <c:spPr>
            <a:solidFill>
              <a:schemeClr val="accent3"/>
            </a:solidFill>
            <a:ln>
              <a:noFill/>
            </a:ln>
            <a:effectLst/>
          </c:spPr>
          <c:invertIfNegative val="0"/>
          <c:cat>
            <c:strRef>
              <c:f>'[Video metrics.xlsx]Sheet1'!$N$8:$R$9</c:f>
              <c:strCache>
                <c:ptCount val="5"/>
                <c:pt idx="0">
                  <c:v>Strongly Disagree</c:v>
                </c:pt>
                <c:pt idx="1">
                  <c:v>Disagree</c:v>
                </c:pt>
                <c:pt idx="2">
                  <c:v>Neutral</c:v>
                </c:pt>
                <c:pt idx="3">
                  <c:v>Agree</c:v>
                </c:pt>
                <c:pt idx="4">
                  <c:v>Strongly Agree</c:v>
                </c:pt>
              </c:strCache>
              <c:extLst/>
            </c:strRef>
          </c:cat>
          <c:val>
            <c:numRef>
              <c:f>'[Video metrics.xlsx]Sheet1'!$N$12:$R$12</c:f>
              <c:numCache>
                <c:formatCode>General</c:formatCode>
                <c:ptCount val="5"/>
                <c:pt idx="0">
                  <c:v>3.5000000000000142</c:v>
                </c:pt>
                <c:pt idx="1">
                  <c:v>13.8</c:v>
                </c:pt>
                <c:pt idx="2">
                  <c:v>31</c:v>
                </c:pt>
                <c:pt idx="3">
                  <c:v>41.4</c:v>
                </c:pt>
                <c:pt idx="4">
                  <c:v>10.3</c:v>
                </c:pt>
              </c:numCache>
            </c:numRef>
          </c:val>
          <c:extLst>
            <c:ext xmlns:c16="http://schemas.microsoft.com/office/drawing/2014/chart" uri="{C3380CC4-5D6E-409C-BE32-E72D297353CC}">
              <c16:uniqueId val="{00000002-FBB9-41EA-A6BD-335A9A43F0AC}"/>
            </c:ext>
          </c:extLst>
        </c:ser>
        <c:ser>
          <c:idx val="3"/>
          <c:order val="3"/>
          <c:tx>
            <c:strRef>
              <c:f>'[Video metrics.xlsx]Sheet1'!$M$13</c:f>
              <c:strCache>
                <c:ptCount val="1"/>
                <c:pt idx="0">
                  <c:v>Base + SE + EM + BSRGAN</c:v>
                </c:pt>
              </c:strCache>
            </c:strRef>
          </c:tx>
          <c:spPr>
            <a:solidFill>
              <a:schemeClr val="accent4"/>
            </a:solidFill>
            <a:ln>
              <a:noFill/>
            </a:ln>
            <a:effectLst/>
          </c:spPr>
          <c:invertIfNegative val="0"/>
          <c:cat>
            <c:strRef>
              <c:f>'[Video metrics.xlsx]Sheet1'!$N$8:$R$9</c:f>
              <c:strCache>
                <c:ptCount val="5"/>
                <c:pt idx="0">
                  <c:v>Strongly Disagree</c:v>
                </c:pt>
                <c:pt idx="1">
                  <c:v>Disagree</c:v>
                </c:pt>
                <c:pt idx="2">
                  <c:v>Neutral</c:v>
                </c:pt>
                <c:pt idx="3">
                  <c:v>Agree</c:v>
                </c:pt>
                <c:pt idx="4">
                  <c:v>Strongly Agree</c:v>
                </c:pt>
              </c:strCache>
              <c:extLst/>
            </c:strRef>
          </c:cat>
          <c:val>
            <c:numRef>
              <c:f>'[Video metrics.xlsx]Sheet1'!$N$13:$R$13</c:f>
              <c:numCache>
                <c:formatCode>General</c:formatCode>
                <c:ptCount val="5"/>
                <c:pt idx="0">
                  <c:v>9.9999999999994316E-2</c:v>
                </c:pt>
                <c:pt idx="1">
                  <c:v>10.3</c:v>
                </c:pt>
                <c:pt idx="2">
                  <c:v>10.3</c:v>
                </c:pt>
                <c:pt idx="3">
                  <c:v>48.3</c:v>
                </c:pt>
                <c:pt idx="4">
                  <c:v>31</c:v>
                </c:pt>
              </c:numCache>
            </c:numRef>
          </c:val>
          <c:extLst>
            <c:ext xmlns:c16="http://schemas.microsoft.com/office/drawing/2014/chart" uri="{C3380CC4-5D6E-409C-BE32-E72D297353CC}">
              <c16:uniqueId val="{00000003-FBB9-41EA-A6BD-335A9A43F0AC}"/>
            </c:ext>
          </c:extLst>
        </c:ser>
        <c:dLbls>
          <c:showLegendKey val="0"/>
          <c:showVal val="0"/>
          <c:showCatName val="0"/>
          <c:showSerName val="0"/>
          <c:showPercent val="0"/>
          <c:showBubbleSize val="0"/>
        </c:dLbls>
        <c:gapWidth val="150"/>
        <c:overlap val="100"/>
        <c:axId val="156217440"/>
        <c:axId val="156222016"/>
      </c:barChart>
      <c:catAx>
        <c:axId val="156217440"/>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156222016"/>
        <c:crosses val="autoZero"/>
        <c:auto val="1"/>
        <c:lblAlgn val="ctr"/>
        <c:lblOffset val="100"/>
        <c:noMultiLvlLbl val="0"/>
      </c:catAx>
      <c:valAx>
        <c:axId val="156222016"/>
        <c:scaling>
          <c:orientation val="minMax"/>
        </c:scaling>
        <c:delete val="0"/>
        <c:axPos val="b"/>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15621744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sz="1600"/>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920" b="0" i="0" u="none" strike="noStrike" kern="1200" spc="0" baseline="0">
                <a:solidFill>
                  <a:schemeClr val="tx1">
                    <a:lumMod val="65000"/>
                    <a:lumOff val="35000"/>
                  </a:schemeClr>
                </a:solidFill>
                <a:latin typeface="+mn-lt"/>
                <a:ea typeface="+mn-ea"/>
                <a:cs typeface="+mn-cs"/>
              </a:defRPr>
            </a:pPr>
            <a:r>
              <a:rPr lang="en-US"/>
              <a:t>It was visually pleasing</a:t>
            </a:r>
          </a:p>
        </c:rich>
      </c:tx>
      <c:overlay val="0"/>
      <c:spPr>
        <a:noFill/>
        <a:ln>
          <a:noFill/>
        </a:ln>
        <a:effectLst/>
      </c:spPr>
      <c:txPr>
        <a:bodyPr rot="0" spcFirstLastPara="1" vertOverflow="ellipsis" vert="horz" wrap="square" anchor="ctr" anchorCtr="1"/>
        <a:lstStyle/>
        <a:p>
          <a:pPr>
            <a:defRPr sz="192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bar"/>
        <c:grouping val="percentStacked"/>
        <c:varyColors val="0"/>
        <c:ser>
          <c:idx val="0"/>
          <c:order val="0"/>
          <c:tx>
            <c:strRef>
              <c:f>'[Video metrics.xlsx]Sheet1'!$M$10</c:f>
              <c:strCache>
                <c:ptCount val="1"/>
                <c:pt idx="0">
                  <c:v>Base</c:v>
                </c:pt>
              </c:strCache>
            </c:strRef>
          </c:tx>
          <c:spPr>
            <a:solidFill>
              <a:schemeClr val="accent1"/>
            </a:solidFill>
            <a:ln>
              <a:noFill/>
            </a:ln>
            <a:effectLst/>
          </c:spPr>
          <c:invertIfNegative val="0"/>
          <c:cat>
            <c:strRef>
              <c:f>'[Video metrics.xlsx]Sheet1'!$S$8:$W$9</c:f>
              <c:strCache>
                <c:ptCount val="5"/>
                <c:pt idx="0">
                  <c:v>Strongly Disagree</c:v>
                </c:pt>
                <c:pt idx="1">
                  <c:v>Disagree</c:v>
                </c:pt>
                <c:pt idx="2">
                  <c:v>Neutral</c:v>
                </c:pt>
                <c:pt idx="3">
                  <c:v>Agree</c:v>
                </c:pt>
                <c:pt idx="4">
                  <c:v>Strongly Agree</c:v>
                </c:pt>
              </c:strCache>
              <c:extLst/>
            </c:strRef>
          </c:cat>
          <c:val>
            <c:numRef>
              <c:f>'[Video metrics.xlsx]Sheet1'!$S$10:$W$10</c:f>
              <c:numCache>
                <c:formatCode>General</c:formatCode>
                <c:ptCount val="5"/>
                <c:pt idx="0">
                  <c:v>20.400000000000006</c:v>
                </c:pt>
                <c:pt idx="1">
                  <c:v>38.5</c:v>
                </c:pt>
                <c:pt idx="2">
                  <c:v>28.2</c:v>
                </c:pt>
                <c:pt idx="3">
                  <c:v>10.3</c:v>
                </c:pt>
                <c:pt idx="4">
                  <c:v>2.6</c:v>
                </c:pt>
              </c:numCache>
            </c:numRef>
          </c:val>
          <c:extLst>
            <c:ext xmlns:c16="http://schemas.microsoft.com/office/drawing/2014/chart" uri="{C3380CC4-5D6E-409C-BE32-E72D297353CC}">
              <c16:uniqueId val="{00000000-E04F-4E4C-8B33-BF2E430E2A2F}"/>
            </c:ext>
          </c:extLst>
        </c:ser>
        <c:ser>
          <c:idx val="1"/>
          <c:order val="1"/>
          <c:tx>
            <c:strRef>
              <c:f>'[Video metrics.xlsx]Sheet1'!$M$11</c:f>
              <c:strCache>
                <c:ptCount val="1"/>
                <c:pt idx="0">
                  <c:v>Base + Squeeze &amp; Excitation (SE)</c:v>
                </c:pt>
              </c:strCache>
            </c:strRef>
          </c:tx>
          <c:spPr>
            <a:solidFill>
              <a:schemeClr val="accent2"/>
            </a:solidFill>
            <a:ln>
              <a:noFill/>
            </a:ln>
            <a:effectLst/>
          </c:spPr>
          <c:invertIfNegative val="0"/>
          <c:cat>
            <c:strRef>
              <c:f>'[Video metrics.xlsx]Sheet1'!$S$8:$W$9</c:f>
              <c:strCache>
                <c:ptCount val="5"/>
                <c:pt idx="0">
                  <c:v>Strongly Disagree</c:v>
                </c:pt>
                <c:pt idx="1">
                  <c:v>Disagree</c:v>
                </c:pt>
                <c:pt idx="2">
                  <c:v>Neutral</c:v>
                </c:pt>
                <c:pt idx="3">
                  <c:v>Agree</c:v>
                </c:pt>
                <c:pt idx="4">
                  <c:v>Strongly Agree</c:v>
                </c:pt>
              </c:strCache>
              <c:extLst/>
            </c:strRef>
          </c:cat>
          <c:val>
            <c:numRef>
              <c:f>'[Video metrics.xlsx]Sheet1'!$S$11:$W$11</c:f>
              <c:numCache>
                <c:formatCode>General</c:formatCode>
                <c:ptCount val="5"/>
                <c:pt idx="0">
                  <c:v>2.4000000000000057</c:v>
                </c:pt>
                <c:pt idx="1">
                  <c:v>10.3</c:v>
                </c:pt>
                <c:pt idx="2">
                  <c:v>38.5</c:v>
                </c:pt>
                <c:pt idx="3">
                  <c:v>38.5</c:v>
                </c:pt>
                <c:pt idx="4">
                  <c:v>10.3</c:v>
                </c:pt>
              </c:numCache>
            </c:numRef>
          </c:val>
          <c:extLst>
            <c:ext xmlns:c16="http://schemas.microsoft.com/office/drawing/2014/chart" uri="{C3380CC4-5D6E-409C-BE32-E72D297353CC}">
              <c16:uniqueId val="{00000001-E04F-4E4C-8B33-BF2E430E2A2F}"/>
            </c:ext>
          </c:extLst>
        </c:ser>
        <c:ser>
          <c:idx val="2"/>
          <c:order val="2"/>
          <c:tx>
            <c:strRef>
              <c:f>'[Video metrics.xlsx]Sheet1'!$M$12</c:f>
              <c:strCache>
                <c:ptCount val="1"/>
                <c:pt idx="0">
                  <c:v>Base + Eye Mask (EM)</c:v>
                </c:pt>
              </c:strCache>
            </c:strRef>
          </c:tx>
          <c:spPr>
            <a:solidFill>
              <a:schemeClr val="accent3"/>
            </a:solidFill>
            <a:ln>
              <a:noFill/>
            </a:ln>
            <a:effectLst/>
          </c:spPr>
          <c:invertIfNegative val="0"/>
          <c:cat>
            <c:strRef>
              <c:f>'[Video metrics.xlsx]Sheet1'!$S$8:$W$9</c:f>
              <c:strCache>
                <c:ptCount val="5"/>
                <c:pt idx="0">
                  <c:v>Strongly Disagree</c:v>
                </c:pt>
                <c:pt idx="1">
                  <c:v>Disagree</c:v>
                </c:pt>
                <c:pt idx="2">
                  <c:v>Neutral</c:v>
                </c:pt>
                <c:pt idx="3">
                  <c:v>Agree</c:v>
                </c:pt>
                <c:pt idx="4">
                  <c:v>Strongly Agree</c:v>
                </c:pt>
              </c:strCache>
              <c:extLst/>
            </c:strRef>
          </c:cat>
          <c:val>
            <c:numRef>
              <c:f>'[Video metrics.xlsx]Sheet1'!$S$12:$W$12</c:f>
              <c:numCache>
                <c:formatCode>General</c:formatCode>
                <c:ptCount val="5"/>
                <c:pt idx="0">
                  <c:v>3.6000000000000085</c:v>
                </c:pt>
                <c:pt idx="1">
                  <c:v>17.2</c:v>
                </c:pt>
                <c:pt idx="2">
                  <c:v>37.9</c:v>
                </c:pt>
                <c:pt idx="3">
                  <c:v>24.1</c:v>
                </c:pt>
                <c:pt idx="4">
                  <c:v>17.2</c:v>
                </c:pt>
              </c:numCache>
            </c:numRef>
          </c:val>
          <c:extLst>
            <c:ext xmlns:c16="http://schemas.microsoft.com/office/drawing/2014/chart" uri="{C3380CC4-5D6E-409C-BE32-E72D297353CC}">
              <c16:uniqueId val="{00000002-E04F-4E4C-8B33-BF2E430E2A2F}"/>
            </c:ext>
          </c:extLst>
        </c:ser>
        <c:ser>
          <c:idx val="3"/>
          <c:order val="3"/>
          <c:tx>
            <c:strRef>
              <c:f>'[Video metrics.xlsx]Sheet1'!$M$13</c:f>
              <c:strCache>
                <c:ptCount val="1"/>
                <c:pt idx="0">
                  <c:v>Base + SE + EM + BSRGAN</c:v>
                </c:pt>
              </c:strCache>
            </c:strRef>
          </c:tx>
          <c:spPr>
            <a:solidFill>
              <a:schemeClr val="accent4"/>
            </a:solidFill>
            <a:ln>
              <a:noFill/>
            </a:ln>
            <a:effectLst/>
          </c:spPr>
          <c:invertIfNegative val="0"/>
          <c:cat>
            <c:strRef>
              <c:f>'[Video metrics.xlsx]Sheet1'!$S$8:$W$9</c:f>
              <c:strCache>
                <c:ptCount val="5"/>
                <c:pt idx="0">
                  <c:v>Strongly Disagree</c:v>
                </c:pt>
                <c:pt idx="1">
                  <c:v>Disagree</c:v>
                </c:pt>
                <c:pt idx="2">
                  <c:v>Neutral</c:v>
                </c:pt>
                <c:pt idx="3">
                  <c:v>Agree</c:v>
                </c:pt>
                <c:pt idx="4">
                  <c:v>Strongly Agree</c:v>
                </c:pt>
              </c:strCache>
              <c:extLst/>
            </c:strRef>
          </c:cat>
          <c:val>
            <c:numRef>
              <c:f>'[Video metrics.xlsx]Sheet1'!$S$13:$W$13</c:f>
              <c:numCache>
                <c:formatCode>General</c:formatCode>
                <c:ptCount val="5"/>
                <c:pt idx="0">
                  <c:v>3.5</c:v>
                </c:pt>
                <c:pt idx="1">
                  <c:v>6.9</c:v>
                </c:pt>
                <c:pt idx="2">
                  <c:v>27.6</c:v>
                </c:pt>
                <c:pt idx="3">
                  <c:v>37.9</c:v>
                </c:pt>
                <c:pt idx="4">
                  <c:v>24.1</c:v>
                </c:pt>
              </c:numCache>
            </c:numRef>
          </c:val>
          <c:extLst>
            <c:ext xmlns:c16="http://schemas.microsoft.com/office/drawing/2014/chart" uri="{C3380CC4-5D6E-409C-BE32-E72D297353CC}">
              <c16:uniqueId val="{00000003-E04F-4E4C-8B33-BF2E430E2A2F}"/>
            </c:ext>
          </c:extLst>
        </c:ser>
        <c:dLbls>
          <c:showLegendKey val="0"/>
          <c:showVal val="0"/>
          <c:showCatName val="0"/>
          <c:showSerName val="0"/>
          <c:showPercent val="0"/>
          <c:showBubbleSize val="0"/>
        </c:dLbls>
        <c:gapWidth val="150"/>
        <c:overlap val="100"/>
        <c:axId val="232527264"/>
        <c:axId val="232532256"/>
      </c:barChart>
      <c:catAx>
        <c:axId val="232527264"/>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232532256"/>
        <c:crosses val="autoZero"/>
        <c:auto val="1"/>
        <c:lblAlgn val="ctr"/>
        <c:lblOffset val="100"/>
        <c:noMultiLvlLbl val="0"/>
      </c:catAx>
      <c:valAx>
        <c:axId val="232532256"/>
        <c:scaling>
          <c:orientation val="minMax"/>
        </c:scaling>
        <c:delete val="0"/>
        <c:axPos val="b"/>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23252726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sz="1600"/>
      </a:pPr>
      <a:endParaRPr lang="en-US"/>
    </a:p>
  </c:txPr>
  <c:externalData r:id="rId4">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920" b="0" i="0" u="none" strike="noStrike" kern="1200" spc="0" baseline="0">
                <a:solidFill>
                  <a:schemeClr val="tx1">
                    <a:lumMod val="65000"/>
                    <a:lumOff val="35000"/>
                  </a:schemeClr>
                </a:solidFill>
                <a:latin typeface="+mn-lt"/>
                <a:ea typeface="+mn-ea"/>
                <a:cs typeface="+mn-cs"/>
              </a:defRPr>
            </a:pPr>
            <a:r>
              <a:rPr lang="en-US"/>
              <a:t>The video was realistic</a:t>
            </a:r>
          </a:p>
        </c:rich>
      </c:tx>
      <c:overlay val="0"/>
      <c:spPr>
        <a:noFill/>
        <a:ln>
          <a:noFill/>
        </a:ln>
        <a:effectLst/>
      </c:spPr>
      <c:txPr>
        <a:bodyPr rot="0" spcFirstLastPara="1" vertOverflow="ellipsis" vert="horz" wrap="square" anchor="ctr" anchorCtr="1"/>
        <a:lstStyle/>
        <a:p>
          <a:pPr>
            <a:defRPr sz="192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bar"/>
        <c:grouping val="percentStacked"/>
        <c:varyColors val="0"/>
        <c:ser>
          <c:idx val="0"/>
          <c:order val="0"/>
          <c:tx>
            <c:strRef>
              <c:f>'[Video metrics.xlsx]Sheet1'!$M$10</c:f>
              <c:strCache>
                <c:ptCount val="1"/>
                <c:pt idx="0">
                  <c:v>Base</c:v>
                </c:pt>
              </c:strCache>
            </c:strRef>
          </c:tx>
          <c:spPr>
            <a:solidFill>
              <a:schemeClr val="accent1"/>
            </a:solidFill>
            <a:ln>
              <a:noFill/>
            </a:ln>
            <a:effectLst/>
          </c:spPr>
          <c:invertIfNegative val="0"/>
          <c:cat>
            <c:strRef>
              <c:f>'[Video metrics.xlsx]Sheet1'!$N$8:$R$9</c:f>
              <c:strCache>
                <c:ptCount val="5"/>
                <c:pt idx="0">
                  <c:v>Strongly Disagree</c:v>
                </c:pt>
                <c:pt idx="1">
                  <c:v>Disagree</c:v>
                </c:pt>
                <c:pt idx="2">
                  <c:v>Neutral</c:v>
                </c:pt>
                <c:pt idx="3">
                  <c:v>Agree</c:v>
                </c:pt>
                <c:pt idx="4">
                  <c:v>Strongly Agree</c:v>
                </c:pt>
              </c:strCache>
              <c:extLst/>
            </c:strRef>
          </c:cat>
          <c:val>
            <c:numRef>
              <c:f>'[Video metrics.xlsx]Sheet1'!$N$10:$R$10</c:f>
              <c:numCache>
                <c:formatCode>General</c:formatCode>
                <c:ptCount val="5"/>
                <c:pt idx="0">
                  <c:v>20.5</c:v>
                </c:pt>
                <c:pt idx="1">
                  <c:v>33.299999999999997</c:v>
                </c:pt>
                <c:pt idx="2">
                  <c:v>28.2</c:v>
                </c:pt>
                <c:pt idx="3">
                  <c:v>15.4</c:v>
                </c:pt>
                <c:pt idx="4">
                  <c:v>2.6</c:v>
                </c:pt>
              </c:numCache>
            </c:numRef>
          </c:val>
          <c:extLst>
            <c:ext xmlns:c16="http://schemas.microsoft.com/office/drawing/2014/chart" uri="{C3380CC4-5D6E-409C-BE32-E72D297353CC}">
              <c16:uniqueId val="{00000000-9B54-4197-A8DE-4DC312E2F22D}"/>
            </c:ext>
          </c:extLst>
        </c:ser>
        <c:ser>
          <c:idx val="1"/>
          <c:order val="1"/>
          <c:tx>
            <c:strRef>
              <c:f>'[Video metrics.xlsx]Sheet1'!$M$11</c:f>
              <c:strCache>
                <c:ptCount val="1"/>
                <c:pt idx="0">
                  <c:v>Base + Squeeze &amp; Excitation (SE)</c:v>
                </c:pt>
              </c:strCache>
            </c:strRef>
          </c:tx>
          <c:spPr>
            <a:solidFill>
              <a:schemeClr val="accent2"/>
            </a:solidFill>
            <a:ln>
              <a:noFill/>
            </a:ln>
            <a:effectLst/>
          </c:spPr>
          <c:invertIfNegative val="0"/>
          <c:cat>
            <c:strRef>
              <c:f>'[Video metrics.xlsx]Sheet1'!$N$8:$R$9</c:f>
              <c:strCache>
                <c:ptCount val="5"/>
                <c:pt idx="0">
                  <c:v>Strongly Disagree</c:v>
                </c:pt>
                <c:pt idx="1">
                  <c:v>Disagree</c:v>
                </c:pt>
                <c:pt idx="2">
                  <c:v>Neutral</c:v>
                </c:pt>
                <c:pt idx="3">
                  <c:v>Agree</c:v>
                </c:pt>
                <c:pt idx="4">
                  <c:v>Strongly Agree</c:v>
                </c:pt>
              </c:strCache>
              <c:extLst/>
            </c:strRef>
          </c:cat>
          <c:val>
            <c:numRef>
              <c:f>'[Video metrics.xlsx]Sheet1'!$N$11:$R$11</c:f>
              <c:numCache>
                <c:formatCode>General</c:formatCode>
                <c:ptCount val="5"/>
                <c:pt idx="0">
                  <c:v>5</c:v>
                </c:pt>
                <c:pt idx="1">
                  <c:v>10.3</c:v>
                </c:pt>
                <c:pt idx="2">
                  <c:v>30.8</c:v>
                </c:pt>
                <c:pt idx="3">
                  <c:v>43.6</c:v>
                </c:pt>
                <c:pt idx="4">
                  <c:v>10.3</c:v>
                </c:pt>
              </c:numCache>
            </c:numRef>
          </c:val>
          <c:extLst>
            <c:ext xmlns:c16="http://schemas.microsoft.com/office/drawing/2014/chart" uri="{C3380CC4-5D6E-409C-BE32-E72D297353CC}">
              <c16:uniqueId val="{00000001-9B54-4197-A8DE-4DC312E2F22D}"/>
            </c:ext>
          </c:extLst>
        </c:ser>
        <c:ser>
          <c:idx val="2"/>
          <c:order val="2"/>
          <c:tx>
            <c:strRef>
              <c:f>'[Video metrics.xlsx]Sheet1'!$M$12</c:f>
              <c:strCache>
                <c:ptCount val="1"/>
                <c:pt idx="0">
                  <c:v>Base + Eye Mask (EM)</c:v>
                </c:pt>
              </c:strCache>
            </c:strRef>
          </c:tx>
          <c:spPr>
            <a:solidFill>
              <a:schemeClr val="accent3"/>
            </a:solidFill>
            <a:ln>
              <a:noFill/>
            </a:ln>
            <a:effectLst/>
          </c:spPr>
          <c:invertIfNegative val="0"/>
          <c:cat>
            <c:strRef>
              <c:f>'[Video metrics.xlsx]Sheet1'!$N$8:$R$9</c:f>
              <c:strCache>
                <c:ptCount val="5"/>
                <c:pt idx="0">
                  <c:v>Strongly Disagree</c:v>
                </c:pt>
                <c:pt idx="1">
                  <c:v>Disagree</c:v>
                </c:pt>
                <c:pt idx="2">
                  <c:v>Neutral</c:v>
                </c:pt>
                <c:pt idx="3">
                  <c:v>Agree</c:v>
                </c:pt>
                <c:pt idx="4">
                  <c:v>Strongly Agree</c:v>
                </c:pt>
              </c:strCache>
              <c:extLst/>
            </c:strRef>
          </c:cat>
          <c:val>
            <c:numRef>
              <c:f>'[Video metrics.xlsx]Sheet1'!$N$12:$R$12</c:f>
              <c:numCache>
                <c:formatCode>General</c:formatCode>
                <c:ptCount val="5"/>
                <c:pt idx="0">
                  <c:v>3.5000000000000142</c:v>
                </c:pt>
                <c:pt idx="1">
                  <c:v>13.8</c:v>
                </c:pt>
                <c:pt idx="2">
                  <c:v>31</c:v>
                </c:pt>
                <c:pt idx="3">
                  <c:v>41.4</c:v>
                </c:pt>
                <c:pt idx="4">
                  <c:v>10.3</c:v>
                </c:pt>
              </c:numCache>
            </c:numRef>
          </c:val>
          <c:extLst>
            <c:ext xmlns:c16="http://schemas.microsoft.com/office/drawing/2014/chart" uri="{C3380CC4-5D6E-409C-BE32-E72D297353CC}">
              <c16:uniqueId val="{00000002-9B54-4197-A8DE-4DC312E2F22D}"/>
            </c:ext>
          </c:extLst>
        </c:ser>
        <c:ser>
          <c:idx val="3"/>
          <c:order val="3"/>
          <c:tx>
            <c:strRef>
              <c:f>'[Video metrics.xlsx]Sheet1'!$M$13</c:f>
              <c:strCache>
                <c:ptCount val="1"/>
                <c:pt idx="0">
                  <c:v>Base + SE + EM + BSRGAN</c:v>
                </c:pt>
              </c:strCache>
            </c:strRef>
          </c:tx>
          <c:spPr>
            <a:solidFill>
              <a:schemeClr val="accent4"/>
            </a:solidFill>
            <a:ln>
              <a:noFill/>
            </a:ln>
            <a:effectLst/>
          </c:spPr>
          <c:invertIfNegative val="0"/>
          <c:cat>
            <c:strRef>
              <c:f>'[Video metrics.xlsx]Sheet1'!$N$8:$R$9</c:f>
              <c:strCache>
                <c:ptCount val="5"/>
                <c:pt idx="0">
                  <c:v>Strongly Disagree</c:v>
                </c:pt>
                <c:pt idx="1">
                  <c:v>Disagree</c:v>
                </c:pt>
                <c:pt idx="2">
                  <c:v>Neutral</c:v>
                </c:pt>
                <c:pt idx="3">
                  <c:v>Agree</c:v>
                </c:pt>
                <c:pt idx="4">
                  <c:v>Strongly Agree</c:v>
                </c:pt>
              </c:strCache>
              <c:extLst/>
            </c:strRef>
          </c:cat>
          <c:val>
            <c:numRef>
              <c:f>'[Video metrics.xlsx]Sheet1'!$N$13:$R$13</c:f>
              <c:numCache>
                <c:formatCode>General</c:formatCode>
                <c:ptCount val="5"/>
                <c:pt idx="0">
                  <c:v>9.9999999999994316E-2</c:v>
                </c:pt>
                <c:pt idx="1">
                  <c:v>10.3</c:v>
                </c:pt>
                <c:pt idx="2">
                  <c:v>10.3</c:v>
                </c:pt>
                <c:pt idx="3">
                  <c:v>48.3</c:v>
                </c:pt>
                <c:pt idx="4">
                  <c:v>31</c:v>
                </c:pt>
              </c:numCache>
            </c:numRef>
          </c:val>
          <c:extLst>
            <c:ext xmlns:c16="http://schemas.microsoft.com/office/drawing/2014/chart" uri="{C3380CC4-5D6E-409C-BE32-E72D297353CC}">
              <c16:uniqueId val="{00000003-9B54-4197-A8DE-4DC312E2F22D}"/>
            </c:ext>
          </c:extLst>
        </c:ser>
        <c:dLbls>
          <c:showLegendKey val="0"/>
          <c:showVal val="0"/>
          <c:showCatName val="0"/>
          <c:showSerName val="0"/>
          <c:showPercent val="0"/>
          <c:showBubbleSize val="0"/>
        </c:dLbls>
        <c:gapWidth val="150"/>
        <c:overlap val="100"/>
        <c:axId val="156217440"/>
        <c:axId val="156222016"/>
      </c:barChart>
      <c:catAx>
        <c:axId val="156217440"/>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156222016"/>
        <c:crosses val="autoZero"/>
        <c:auto val="1"/>
        <c:lblAlgn val="ctr"/>
        <c:lblOffset val="100"/>
        <c:noMultiLvlLbl val="0"/>
      </c:catAx>
      <c:valAx>
        <c:axId val="156222016"/>
        <c:scaling>
          <c:orientation val="minMax"/>
        </c:scaling>
        <c:delete val="0"/>
        <c:axPos val="b"/>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15621744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sz="1600"/>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920" b="0" i="0" u="none" strike="noStrike" kern="1200" spc="0" baseline="0">
                <a:solidFill>
                  <a:schemeClr val="tx1">
                    <a:lumMod val="65000"/>
                    <a:lumOff val="35000"/>
                  </a:schemeClr>
                </a:solidFill>
                <a:latin typeface="+mn-lt"/>
                <a:ea typeface="+mn-ea"/>
                <a:cs typeface="+mn-cs"/>
              </a:defRPr>
            </a:pPr>
            <a:r>
              <a:rPr lang="en-US"/>
              <a:t>It was visually pleasing</a:t>
            </a:r>
          </a:p>
        </c:rich>
      </c:tx>
      <c:overlay val="0"/>
      <c:spPr>
        <a:noFill/>
        <a:ln>
          <a:noFill/>
        </a:ln>
        <a:effectLst/>
      </c:spPr>
      <c:txPr>
        <a:bodyPr rot="0" spcFirstLastPara="1" vertOverflow="ellipsis" vert="horz" wrap="square" anchor="ctr" anchorCtr="1"/>
        <a:lstStyle/>
        <a:p>
          <a:pPr>
            <a:defRPr sz="192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bar"/>
        <c:grouping val="percentStacked"/>
        <c:varyColors val="0"/>
        <c:ser>
          <c:idx val="0"/>
          <c:order val="0"/>
          <c:tx>
            <c:strRef>
              <c:f>'[Video metrics.xlsx]Sheet1'!$M$10</c:f>
              <c:strCache>
                <c:ptCount val="1"/>
                <c:pt idx="0">
                  <c:v>Base</c:v>
                </c:pt>
              </c:strCache>
            </c:strRef>
          </c:tx>
          <c:spPr>
            <a:solidFill>
              <a:schemeClr val="accent1"/>
            </a:solidFill>
            <a:ln>
              <a:noFill/>
            </a:ln>
            <a:effectLst/>
          </c:spPr>
          <c:invertIfNegative val="0"/>
          <c:cat>
            <c:strRef>
              <c:f>'[Video metrics.xlsx]Sheet1'!$S$8:$W$9</c:f>
              <c:strCache>
                <c:ptCount val="5"/>
                <c:pt idx="0">
                  <c:v>Strongly Disagree</c:v>
                </c:pt>
                <c:pt idx="1">
                  <c:v>Disagree</c:v>
                </c:pt>
                <c:pt idx="2">
                  <c:v>Neutral</c:v>
                </c:pt>
                <c:pt idx="3">
                  <c:v>Agree</c:v>
                </c:pt>
                <c:pt idx="4">
                  <c:v>Strongly Agree</c:v>
                </c:pt>
              </c:strCache>
              <c:extLst/>
            </c:strRef>
          </c:cat>
          <c:val>
            <c:numRef>
              <c:f>'[Video metrics.xlsx]Sheet1'!$S$10:$W$10</c:f>
              <c:numCache>
                <c:formatCode>General</c:formatCode>
                <c:ptCount val="5"/>
                <c:pt idx="0">
                  <c:v>20.400000000000006</c:v>
                </c:pt>
                <c:pt idx="1">
                  <c:v>38.5</c:v>
                </c:pt>
                <c:pt idx="2">
                  <c:v>28.2</c:v>
                </c:pt>
                <c:pt idx="3">
                  <c:v>10.3</c:v>
                </c:pt>
                <c:pt idx="4">
                  <c:v>2.6</c:v>
                </c:pt>
              </c:numCache>
            </c:numRef>
          </c:val>
          <c:extLst>
            <c:ext xmlns:c16="http://schemas.microsoft.com/office/drawing/2014/chart" uri="{C3380CC4-5D6E-409C-BE32-E72D297353CC}">
              <c16:uniqueId val="{00000000-14E6-4585-998F-7AD32B985B3A}"/>
            </c:ext>
          </c:extLst>
        </c:ser>
        <c:ser>
          <c:idx val="1"/>
          <c:order val="1"/>
          <c:tx>
            <c:strRef>
              <c:f>'[Video metrics.xlsx]Sheet1'!$M$11</c:f>
              <c:strCache>
                <c:ptCount val="1"/>
                <c:pt idx="0">
                  <c:v>Base + Squeeze &amp; Excitation (SE)</c:v>
                </c:pt>
              </c:strCache>
            </c:strRef>
          </c:tx>
          <c:spPr>
            <a:solidFill>
              <a:schemeClr val="accent2"/>
            </a:solidFill>
            <a:ln>
              <a:noFill/>
            </a:ln>
            <a:effectLst/>
          </c:spPr>
          <c:invertIfNegative val="0"/>
          <c:cat>
            <c:strRef>
              <c:f>'[Video metrics.xlsx]Sheet1'!$S$8:$W$9</c:f>
              <c:strCache>
                <c:ptCount val="5"/>
                <c:pt idx="0">
                  <c:v>Strongly Disagree</c:v>
                </c:pt>
                <c:pt idx="1">
                  <c:v>Disagree</c:v>
                </c:pt>
                <c:pt idx="2">
                  <c:v>Neutral</c:v>
                </c:pt>
                <c:pt idx="3">
                  <c:v>Agree</c:v>
                </c:pt>
                <c:pt idx="4">
                  <c:v>Strongly Agree</c:v>
                </c:pt>
              </c:strCache>
              <c:extLst/>
            </c:strRef>
          </c:cat>
          <c:val>
            <c:numRef>
              <c:f>'[Video metrics.xlsx]Sheet1'!$S$11:$W$11</c:f>
              <c:numCache>
                <c:formatCode>General</c:formatCode>
                <c:ptCount val="5"/>
                <c:pt idx="0">
                  <c:v>2.4000000000000057</c:v>
                </c:pt>
                <c:pt idx="1">
                  <c:v>10.3</c:v>
                </c:pt>
                <c:pt idx="2">
                  <c:v>38.5</c:v>
                </c:pt>
                <c:pt idx="3">
                  <c:v>38.5</c:v>
                </c:pt>
                <c:pt idx="4">
                  <c:v>10.3</c:v>
                </c:pt>
              </c:numCache>
            </c:numRef>
          </c:val>
          <c:extLst>
            <c:ext xmlns:c16="http://schemas.microsoft.com/office/drawing/2014/chart" uri="{C3380CC4-5D6E-409C-BE32-E72D297353CC}">
              <c16:uniqueId val="{00000001-14E6-4585-998F-7AD32B985B3A}"/>
            </c:ext>
          </c:extLst>
        </c:ser>
        <c:ser>
          <c:idx val="2"/>
          <c:order val="2"/>
          <c:tx>
            <c:strRef>
              <c:f>'[Video metrics.xlsx]Sheet1'!$M$12</c:f>
              <c:strCache>
                <c:ptCount val="1"/>
                <c:pt idx="0">
                  <c:v>Base + Eye Mask (EM)</c:v>
                </c:pt>
              </c:strCache>
            </c:strRef>
          </c:tx>
          <c:spPr>
            <a:solidFill>
              <a:schemeClr val="accent3"/>
            </a:solidFill>
            <a:ln>
              <a:noFill/>
            </a:ln>
            <a:effectLst/>
          </c:spPr>
          <c:invertIfNegative val="0"/>
          <c:cat>
            <c:strRef>
              <c:f>'[Video metrics.xlsx]Sheet1'!$S$8:$W$9</c:f>
              <c:strCache>
                <c:ptCount val="5"/>
                <c:pt idx="0">
                  <c:v>Strongly Disagree</c:v>
                </c:pt>
                <c:pt idx="1">
                  <c:v>Disagree</c:v>
                </c:pt>
                <c:pt idx="2">
                  <c:v>Neutral</c:v>
                </c:pt>
                <c:pt idx="3">
                  <c:v>Agree</c:v>
                </c:pt>
                <c:pt idx="4">
                  <c:v>Strongly Agree</c:v>
                </c:pt>
              </c:strCache>
              <c:extLst/>
            </c:strRef>
          </c:cat>
          <c:val>
            <c:numRef>
              <c:f>'[Video metrics.xlsx]Sheet1'!$S$12:$W$12</c:f>
              <c:numCache>
                <c:formatCode>General</c:formatCode>
                <c:ptCount val="5"/>
                <c:pt idx="0">
                  <c:v>3.6000000000000085</c:v>
                </c:pt>
                <c:pt idx="1">
                  <c:v>17.2</c:v>
                </c:pt>
                <c:pt idx="2">
                  <c:v>37.9</c:v>
                </c:pt>
                <c:pt idx="3">
                  <c:v>24.1</c:v>
                </c:pt>
                <c:pt idx="4">
                  <c:v>17.2</c:v>
                </c:pt>
              </c:numCache>
            </c:numRef>
          </c:val>
          <c:extLst>
            <c:ext xmlns:c16="http://schemas.microsoft.com/office/drawing/2014/chart" uri="{C3380CC4-5D6E-409C-BE32-E72D297353CC}">
              <c16:uniqueId val="{00000002-14E6-4585-998F-7AD32B985B3A}"/>
            </c:ext>
          </c:extLst>
        </c:ser>
        <c:ser>
          <c:idx val="3"/>
          <c:order val="3"/>
          <c:tx>
            <c:strRef>
              <c:f>'[Video metrics.xlsx]Sheet1'!$M$13</c:f>
              <c:strCache>
                <c:ptCount val="1"/>
                <c:pt idx="0">
                  <c:v>Base + SE + EM + BSRGAN</c:v>
                </c:pt>
              </c:strCache>
            </c:strRef>
          </c:tx>
          <c:spPr>
            <a:solidFill>
              <a:schemeClr val="accent4"/>
            </a:solidFill>
            <a:ln>
              <a:noFill/>
            </a:ln>
            <a:effectLst/>
          </c:spPr>
          <c:invertIfNegative val="0"/>
          <c:cat>
            <c:strRef>
              <c:f>'[Video metrics.xlsx]Sheet1'!$S$8:$W$9</c:f>
              <c:strCache>
                <c:ptCount val="5"/>
                <c:pt idx="0">
                  <c:v>Strongly Disagree</c:v>
                </c:pt>
                <c:pt idx="1">
                  <c:v>Disagree</c:v>
                </c:pt>
                <c:pt idx="2">
                  <c:v>Neutral</c:v>
                </c:pt>
                <c:pt idx="3">
                  <c:v>Agree</c:v>
                </c:pt>
                <c:pt idx="4">
                  <c:v>Strongly Agree</c:v>
                </c:pt>
              </c:strCache>
              <c:extLst/>
            </c:strRef>
          </c:cat>
          <c:val>
            <c:numRef>
              <c:f>'[Video metrics.xlsx]Sheet1'!$S$13:$W$13</c:f>
              <c:numCache>
                <c:formatCode>General</c:formatCode>
                <c:ptCount val="5"/>
                <c:pt idx="0">
                  <c:v>3.5</c:v>
                </c:pt>
                <c:pt idx="1">
                  <c:v>6.9</c:v>
                </c:pt>
                <c:pt idx="2">
                  <c:v>27.6</c:v>
                </c:pt>
                <c:pt idx="3">
                  <c:v>37.9</c:v>
                </c:pt>
                <c:pt idx="4">
                  <c:v>24.1</c:v>
                </c:pt>
              </c:numCache>
            </c:numRef>
          </c:val>
          <c:extLst>
            <c:ext xmlns:c16="http://schemas.microsoft.com/office/drawing/2014/chart" uri="{C3380CC4-5D6E-409C-BE32-E72D297353CC}">
              <c16:uniqueId val="{00000003-14E6-4585-998F-7AD32B985B3A}"/>
            </c:ext>
          </c:extLst>
        </c:ser>
        <c:dLbls>
          <c:showLegendKey val="0"/>
          <c:showVal val="0"/>
          <c:showCatName val="0"/>
          <c:showSerName val="0"/>
          <c:showPercent val="0"/>
          <c:showBubbleSize val="0"/>
        </c:dLbls>
        <c:gapWidth val="150"/>
        <c:overlap val="100"/>
        <c:axId val="232527264"/>
        <c:axId val="232532256"/>
      </c:barChart>
      <c:catAx>
        <c:axId val="232527264"/>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232532256"/>
        <c:crosses val="autoZero"/>
        <c:auto val="1"/>
        <c:lblAlgn val="ctr"/>
        <c:lblOffset val="100"/>
        <c:noMultiLvlLbl val="0"/>
      </c:catAx>
      <c:valAx>
        <c:axId val="232532256"/>
        <c:scaling>
          <c:orientation val="minMax"/>
        </c:scaling>
        <c:delete val="0"/>
        <c:axPos val="b"/>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23252726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sz="1600"/>
      </a:pPr>
      <a:endParaRPr lang="en-US"/>
    </a:p>
  </c:txPr>
  <c:externalData r:id="rId4">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920" b="0" i="0" u="none" strike="noStrike" kern="1200" cap="none" spc="20" baseline="0">
                <a:solidFill>
                  <a:schemeClr val="tx1">
                    <a:lumMod val="50000"/>
                    <a:lumOff val="50000"/>
                  </a:schemeClr>
                </a:solidFill>
                <a:latin typeface="+mn-lt"/>
                <a:ea typeface="+mn-ea"/>
                <a:cs typeface="+mn-cs"/>
              </a:defRPr>
            </a:pPr>
            <a:r>
              <a:rPr lang="en-US"/>
              <a:t>FID Scores</a:t>
            </a:r>
          </a:p>
        </c:rich>
      </c:tx>
      <c:overlay val="0"/>
      <c:spPr>
        <a:noFill/>
        <a:ln>
          <a:noFill/>
        </a:ln>
        <a:effectLst/>
      </c:spPr>
      <c:txPr>
        <a:bodyPr rot="0" spcFirstLastPara="1" vertOverflow="ellipsis" vert="horz" wrap="square" anchor="ctr" anchorCtr="1"/>
        <a:lstStyle/>
        <a:p>
          <a:pPr>
            <a:defRPr sz="1920" b="0" i="0" u="none" strike="noStrike" kern="1200" cap="none" spc="20" baseline="0">
              <a:solidFill>
                <a:schemeClr val="tx1">
                  <a:lumMod val="50000"/>
                  <a:lumOff val="50000"/>
                </a:schemeClr>
              </a:solidFill>
              <a:latin typeface="+mn-lt"/>
              <a:ea typeface="+mn-ea"/>
              <a:cs typeface="+mn-cs"/>
            </a:defRPr>
          </a:pPr>
          <a:endParaRPr lang="en-US"/>
        </a:p>
      </c:txPr>
    </c:title>
    <c:autoTitleDeleted val="0"/>
    <c:plotArea>
      <c:layout/>
      <c:barChart>
        <c:barDir val="col"/>
        <c:grouping val="clustered"/>
        <c:varyColors val="0"/>
        <c:ser>
          <c:idx val="0"/>
          <c:order val="0"/>
          <c:tx>
            <c:strRef>
              <c:f>'[Video metrics.xlsx]mos'!$K$31</c:f>
              <c:strCache>
                <c:ptCount val="1"/>
                <c:pt idx="0">
                  <c:v>Base</c:v>
                </c:pt>
              </c:strCache>
            </c:strRef>
          </c:tx>
          <c:spPr>
            <a:gradFill rotWithShape="1">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a:ln w="9525" cap="flat" cmpd="sng" algn="ctr">
              <a:solidFill>
                <a:schemeClr val="accent1">
                  <a:shade val="95000"/>
                </a:schemeClr>
              </a:solidFill>
              <a:round/>
            </a:ln>
            <a:effectLst/>
          </c:spPr>
          <c:invertIfNegative val="0"/>
          <c:dLbls>
            <c:spPr>
              <a:noFill/>
              <a:ln>
                <a:noFill/>
              </a:ln>
              <a:effectLst/>
            </c:spPr>
            <c:txPr>
              <a:bodyPr rot="0" spcFirstLastPara="1" vertOverflow="ellipsis" vert="horz" wrap="square" anchor="ctr" anchorCtr="1"/>
              <a:lstStyle/>
              <a:p>
                <a:pPr>
                  <a:defRPr sz="1600" b="0" i="0" u="none" strike="noStrike" kern="1200" baseline="0">
                    <a:solidFill>
                      <a:schemeClr val="tx1">
                        <a:lumMod val="50000"/>
                        <a:lumOff val="50000"/>
                      </a:schemeClr>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val>
            <c:numRef>
              <c:f>'[Video metrics.xlsx]mos'!$L$31</c:f>
              <c:numCache>
                <c:formatCode>General</c:formatCode>
                <c:ptCount val="1"/>
                <c:pt idx="0">
                  <c:v>1.0799242794650912E-3</c:v>
                </c:pt>
              </c:numCache>
            </c:numRef>
          </c:val>
          <c:extLst>
            <c:ext xmlns:c16="http://schemas.microsoft.com/office/drawing/2014/chart" uri="{C3380CC4-5D6E-409C-BE32-E72D297353CC}">
              <c16:uniqueId val="{00000000-928B-4CEA-94DF-C5D39A803051}"/>
            </c:ext>
          </c:extLst>
        </c:ser>
        <c:ser>
          <c:idx val="1"/>
          <c:order val="1"/>
          <c:tx>
            <c:strRef>
              <c:f>'[Video metrics.xlsx]mos'!$K$32</c:f>
              <c:strCache>
                <c:ptCount val="1"/>
                <c:pt idx="0">
                  <c:v>Base + Squeeze &amp; Excitation (SE)</c:v>
                </c:pt>
              </c:strCache>
            </c:strRef>
          </c:tx>
          <c:spPr>
            <a:gradFill rotWithShape="1">
              <a:gsLst>
                <a:gs pos="0">
                  <a:schemeClr val="accent2">
                    <a:lumMod val="110000"/>
                    <a:satMod val="105000"/>
                    <a:tint val="67000"/>
                  </a:schemeClr>
                </a:gs>
                <a:gs pos="50000">
                  <a:schemeClr val="accent2">
                    <a:lumMod val="105000"/>
                    <a:satMod val="103000"/>
                    <a:tint val="73000"/>
                  </a:schemeClr>
                </a:gs>
                <a:gs pos="100000">
                  <a:schemeClr val="accent2">
                    <a:lumMod val="105000"/>
                    <a:satMod val="109000"/>
                    <a:tint val="81000"/>
                  </a:schemeClr>
                </a:gs>
              </a:gsLst>
              <a:lin ang="5400000" scaled="0"/>
            </a:gradFill>
            <a:ln w="9525" cap="flat" cmpd="sng" algn="ctr">
              <a:solidFill>
                <a:schemeClr val="accent2">
                  <a:shade val="95000"/>
                </a:schemeClr>
              </a:solidFill>
              <a:round/>
            </a:ln>
            <a:effectLst/>
          </c:spPr>
          <c:invertIfNegative val="0"/>
          <c:dLbls>
            <c:spPr>
              <a:noFill/>
              <a:ln>
                <a:noFill/>
              </a:ln>
              <a:effectLst/>
            </c:spPr>
            <c:txPr>
              <a:bodyPr rot="0" spcFirstLastPara="1" vertOverflow="ellipsis" vert="horz" wrap="square" anchor="ctr" anchorCtr="1"/>
              <a:lstStyle/>
              <a:p>
                <a:pPr>
                  <a:defRPr sz="1600" b="0" i="0" u="none" strike="noStrike" kern="1200" baseline="0">
                    <a:solidFill>
                      <a:schemeClr val="tx1">
                        <a:lumMod val="50000"/>
                        <a:lumOff val="50000"/>
                      </a:schemeClr>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val>
            <c:numRef>
              <c:f>'[Video metrics.xlsx]mos'!$L$32</c:f>
              <c:numCache>
                <c:formatCode>General</c:formatCode>
                <c:ptCount val="1"/>
                <c:pt idx="0">
                  <c:v>8.7408918128523887E-4</c:v>
                </c:pt>
              </c:numCache>
            </c:numRef>
          </c:val>
          <c:extLst>
            <c:ext xmlns:c16="http://schemas.microsoft.com/office/drawing/2014/chart" uri="{C3380CC4-5D6E-409C-BE32-E72D297353CC}">
              <c16:uniqueId val="{00000001-928B-4CEA-94DF-C5D39A803051}"/>
            </c:ext>
          </c:extLst>
        </c:ser>
        <c:ser>
          <c:idx val="2"/>
          <c:order val="2"/>
          <c:tx>
            <c:strRef>
              <c:f>'[Video metrics.xlsx]mos'!$K$33</c:f>
              <c:strCache>
                <c:ptCount val="1"/>
                <c:pt idx="0">
                  <c:v>Base + Eye Mask (EM)</c:v>
                </c:pt>
              </c:strCache>
            </c:strRef>
          </c:tx>
          <c:spPr>
            <a:gradFill rotWithShape="1">
              <a:gsLst>
                <a:gs pos="0">
                  <a:schemeClr val="accent3">
                    <a:lumMod val="110000"/>
                    <a:satMod val="105000"/>
                    <a:tint val="67000"/>
                  </a:schemeClr>
                </a:gs>
                <a:gs pos="50000">
                  <a:schemeClr val="accent3">
                    <a:lumMod val="105000"/>
                    <a:satMod val="103000"/>
                    <a:tint val="73000"/>
                  </a:schemeClr>
                </a:gs>
                <a:gs pos="100000">
                  <a:schemeClr val="accent3">
                    <a:lumMod val="105000"/>
                    <a:satMod val="109000"/>
                    <a:tint val="81000"/>
                  </a:schemeClr>
                </a:gs>
              </a:gsLst>
              <a:lin ang="5400000" scaled="0"/>
            </a:gradFill>
            <a:ln w="9525" cap="flat" cmpd="sng" algn="ctr">
              <a:solidFill>
                <a:schemeClr val="accent3">
                  <a:shade val="95000"/>
                </a:schemeClr>
              </a:solidFill>
              <a:round/>
            </a:ln>
            <a:effectLst/>
          </c:spPr>
          <c:invertIfNegative val="0"/>
          <c:dLbls>
            <c:spPr>
              <a:noFill/>
              <a:ln>
                <a:noFill/>
              </a:ln>
              <a:effectLst/>
            </c:spPr>
            <c:txPr>
              <a:bodyPr rot="0" spcFirstLastPara="1" vertOverflow="ellipsis" vert="horz" wrap="square" anchor="ctr" anchorCtr="1"/>
              <a:lstStyle/>
              <a:p>
                <a:pPr>
                  <a:defRPr sz="1600" b="0" i="0" u="none" strike="noStrike" kern="1200" baseline="0">
                    <a:solidFill>
                      <a:schemeClr val="tx1">
                        <a:lumMod val="50000"/>
                        <a:lumOff val="50000"/>
                      </a:schemeClr>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val>
            <c:numRef>
              <c:f>'[Video metrics.xlsx]mos'!$L$33</c:f>
              <c:numCache>
                <c:formatCode>General</c:formatCode>
                <c:ptCount val="1"/>
                <c:pt idx="0">
                  <c:v>7.5264842385374786E-4</c:v>
                </c:pt>
              </c:numCache>
            </c:numRef>
          </c:val>
          <c:extLst>
            <c:ext xmlns:c16="http://schemas.microsoft.com/office/drawing/2014/chart" uri="{C3380CC4-5D6E-409C-BE32-E72D297353CC}">
              <c16:uniqueId val="{00000002-928B-4CEA-94DF-C5D39A803051}"/>
            </c:ext>
          </c:extLst>
        </c:ser>
        <c:ser>
          <c:idx val="3"/>
          <c:order val="3"/>
          <c:tx>
            <c:strRef>
              <c:f>'[Video metrics.xlsx]mos'!$K$34</c:f>
              <c:strCache>
                <c:ptCount val="1"/>
                <c:pt idx="0">
                  <c:v>Base + SE + EM + BSRGAN</c:v>
                </c:pt>
              </c:strCache>
            </c:strRef>
          </c:tx>
          <c:spPr>
            <a:gradFill rotWithShape="1">
              <a:gsLst>
                <a:gs pos="0">
                  <a:schemeClr val="accent4">
                    <a:lumMod val="110000"/>
                    <a:satMod val="105000"/>
                    <a:tint val="67000"/>
                  </a:schemeClr>
                </a:gs>
                <a:gs pos="50000">
                  <a:schemeClr val="accent4">
                    <a:lumMod val="105000"/>
                    <a:satMod val="103000"/>
                    <a:tint val="73000"/>
                  </a:schemeClr>
                </a:gs>
                <a:gs pos="100000">
                  <a:schemeClr val="accent4">
                    <a:lumMod val="105000"/>
                    <a:satMod val="109000"/>
                    <a:tint val="81000"/>
                  </a:schemeClr>
                </a:gs>
              </a:gsLst>
              <a:lin ang="5400000" scaled="0"/>
            </a:gradFill>
            <a:ln w="9525" cap="flat" cmpd="sng" algn="ctr">
              <a:solidFill>
                <a:schemeClr val="accent4">
                  <a:shade val="95000"/>
                </a:schemeClr>
              </a:solidFill>
              <a:round/>
            </a:ln>
            <a:effectLst/>
          </c:spPr>
          <c:invertIfNegative val="0"/>
          <c:dLbls>
            <c:spPr>
              <a:noFill/>
              <a:ln>
                <a:noFill/>
              </a:ln>
              <a:effectLst/>
            </c:spPr>
            <c:txPr>
              <a:bodyPr rot="0" spcFirstLastPara="1" vertOverflow="ellipsis" vert="horz" wrap="square" anchor="ctr" anchorCtr="1"/>
              <a:lstStyle/>
              <a:p>
                <a:pPr>
                  <a:defRPr sz="1600" b="0" i="0" u="none" strike="noStrike" kern="1200" baseline="0">
                    <a:solidFill>
                      <a:schemeClr val="tx1">
                        <a:lumMod val="50000"/>
                        <a:lumOff val="50000"/>
                      </a:schemeClr>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val>
            <c:numRef>
              <c:f>'[Video metrics.xlsx]mos'!$L$34</c:f>
              <c:numCache>
                <c:formatCode>General</c:formatCode>
                <c:ptCount val="1"/>
                <c:pt idx="0">
                  <c:v>1.42120995477747E-4</c:v>
                </c:pt>
              </c:numCache>
            </c:numRef>
          </c:val>
          <c:extLst>
            <c:ext xmlns:c16="http://schemas.microsoft.com/office/drawing/2014/chart" uri="{C3380CC4-5D6E-409C-BE32-E72D297353CC}">
              <c16:uniqueId val="{00000003-928B-4CEA-94DF-C5D39A803051}"/>
            </c:ext>
          </c:extLst>
        </c:ser>
        <c:dLbls>
          <c:dLblPos val="inEnd"/>
          <c:showLegendKey val="0"/>
          <c:showVal val="1"/>
          <c:showCatName val="0"/>
          <c:showSerName val="0"/>
          <c:showPercent val="0"/>
          <c:showBubbleSize val="0"/>
        </c:dLbls>
        <c:gapWidth val="100"/>
        <c:overlap val="-24"/>
        <c:axId val="232543488"/>
        <c:axId val="232541824"/>
      </c:barChart>
      <c:catAx>
        <c:axId val="232543488"/>
        <c:scaling>
          <c:orientation val="minMax"/>
        </c:scaling>
        <c:delete val="1"/>
        <c:axPos val="b"/>
        <c:title>
          <c:tx>
            <c:rich>
              <a:bodyPr rot="0" spcFirstLastPara="1" vertOverflow="ellipsis" vert="horz" wrap="square" anchor="ctr" anchorCtr="1"/>
              <a:lstStyle/>
              <a:p>
                <a:pPr>
                  <a:defRPr sz="1600" b="0" i="0" u="none" strike="noStrike" kern="1200" cap="all" baseline="0">
                    <a:solidFill>
                      <a:schemeClr val="tx1">
                        <a:lumMod val="50000"/>
                        <a:lumOff val="50000"/>
                      </a:schemeClr>
                    </a:solidFill>
                    <a:latin typeface="+mn-lt"/>
                    <a:ea typeface="+mn-ea"/>
                    <a:cs typeface="+mn-cs"/>
                  </a:defRPr>
                </a:pPr>
                <a:r>
                  <a:rPr lang="en-US"/>
                  <a:t>MODEL</a:t>
                </a:r>
              </a:p>
            </c:rich>
          </c:tx>
          <c:overlay val="0"/>
          <c:spPr>
            <a:noFill/>
            <a:ln>
              <a:noFill/>
            </a:ln>
            <a:effectLst/>
          </c:spPr>
          <c:txPr>
            <a:bodyPr rot="0" spcFirstLastPara="1" vertOverflow="ellipsis" vert="horz" wrap="square" anchor="ctr" anchorCtr="1"/>
            <a:lstStyle/>
            <a:p>
              <a:pPr>
                <a:defRPr sz="1600" b="0" i="0" u="none" strike="noStrike" kern="1200" cap="all" baseline="0">
                  <a:solidFill>
                    <a:schemeClr val="tx1">
                      <a:lumMod val="50000"/>
                      <a:lumOff val="50000"/>
                    </a:schemeClr>
                  </a:solidFill>
                  <a:latin typeface="+mn-lt"/>
                  <a:ea typeface="+mn-ea"/>
                  <a:cs typeface="+mn-cs"/>
                </a:defRPr>
              </a:pPr>
              <a:endParaRPr lang="en-US"/>
            </a:p>
          </c:txPr>
        </c:title>
        <c:numFmt formatCode="General" sourceLinked="1"/>
        <c:majorTickMark val="none"/>
        <c:minorTickMark val="none"/>
        <c:tickLblPos val="nextTo"/>
        <c:crossAx val="232541824"/>
        <c:crosses val="autoZero"/>
        <c:auto val="1"/>
        <c:lblAlgn val="ctr"/>
        <c:lblOffset val="100"/>
        <c:noMultiLvlLbl val="0"/>
      </c:catAx>
      <c:valAx>
        <c:axId val="232541824"/>
        <c:scaling>
          <c:orientation val="minMax"/>
        </c:scaling>
        <c:delete val="1"/>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600" b="0" i="0" u="none" strike="noStrike" kern="1200" cap="all" baseline="0">
                    <a:solidFill>
                      <a:schemeClr val="tx1">
                        <a:lumMod val="50000"/>
                        <a:lumOff val="50000"/>
                      </a:schemeClr>
                    </a:solidFill>
                    <a:latin typeface="+mn-lt"/>
                    <a:ea typeface="+mn-ea"/>
                    <a:cs typeface="+mn-cs"/>
                  </a:defRPr>
                </a:pPr>
                <a:r>
                  <a:rPr lang="en-US"/>
                  <a:t>FID</a:t>
                </a:r>
              </a:p>
            </c:rich>
          </c:tx>
          <c:overlay val="0"/>
          <c:spPr>
            <a:noFill/>
            <a:ln>
              <a:noFill/>
            </a:ln>
            <a:effectLst/>
          </c:spPr>
          <c:txPr>
            <a:bodyPr rot="-5400000" spcFirstLastPara="1" vertOverflow="ellipsis" vert="horz" wrap="square" anchor="ctr" anchorCtr="1"/>
            <a:lstStyle/>
            <a:p>
              <a:pPr>
                <a:defRPr sz="1600" b="0" i="0" u="none" strike="noStrike" kern="1200" cap="all" baseline="0">
                  <a:solidFill>
                    <a:schemeClr val="tx1">
                      <a:lumMod val="50000"/>
                      <a:lumOff val="50000"/>
                    </a:schemeClr>
                  </a:solidFill>
                  <a:latin typeface="+mn-lt"/>
                  <a:ea typeface="+mn-ea"/>
                  <a:cs typeface="+mn-cs"/>
                </a:defRPr>
              </a:pPr>
              <a:endParaRPr lang="en-US"/>
            </a:p>
          </c:txPr>
        </c:title>
        <c:numFmt formatCode="General" sourceLinked="1"/>
        <c:majorTickMark val="none"/>
        <c:minorTickMark val="none"/>
        <c:tickLblPos val="nextTo"/>
        <c:crossAx val="23254348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600" b="0" i="0" u="none" strike="noStrike" kern="1200" baseline="0">
              <a:solidFill>
                <a:schemeClr val="tx1">
                  <a:lumMod val="50000"/>
                  <a:lumOff val="50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sz="1600"/>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80" b="0" i="0" u="none" strike="noStrike" kern="1200" cap="none" spc="20" baseline="0">
                <a:solidFill>
                  <a:schemeClr val="tx1">
                    <a:lumMod val="50000"/>
                    <a:lumOff val="50000"/>
                  </a:schemeClr>
                </a:solidFill>
                <a:latin typeface="+mn-lt"/>
                <a:ea typeface="+mn-ea"/>
                <a:cs typeface="+mn-cs"/>
              </a:defRPr>
            </a:pPr>
            <a:r>
              <a:rPr lang="en-US"/>
              <a:t>MOS Score</a:t>
            </a:r>
          </a:p>
        </c:rich>
      </c:tx>
      <c:overlay val="0"/>
      <c:spPr>
        <a:noFill/>
        <a:ln>
          <a:noFill/>
        </a:ln>
        <a:effectLst/>
      </c:spPr>
      <c:txPr>
        <a:bodyPr rot="0" spcFirstLastPara="1" vertOverflow="ellipsis" vert="horz" wrap="square" anchor="ctr" anchorCtr="1"/>
        <a:lstStyle/>
        <a:p>
          <a:pPr>
            <a:defRPr sz="1680" b="0" i="0" u="none" strike="noStrike" kern="1200" cap="none" spc="20" baseline="0">
              <a:solidFill>
                <a:schemeClr val="tx1">
                  <a:lumMod val="50000"/>
                  <a:lumOff val="50000"/>
                </a:schemeClr>
              </a:solidFill>
              <a:latin typeface="+mn-lt"/>
              <a:ea typeface="+mn-ea"/>
              <a:cs typeface="+mn-cs"/>
            </a:defRPr>
          </a:pPr>
          <a:endParaRPr lang="en-US"/>
        </a:p>
      </c:txPr>
    </c:title>
    <c:autoTitleDeleted val="0"/>
    <c:plotArea>
      <c:layout/>
      <c:barChart>
        <c:barDir val="col"/>
        <c:grouping val="clustered"/>
        <c:varyColors val="0"/>
        <c:ser>
          <c:idx val="0"/>
          <c:order val="0"/>
          <c:tx>
            <c:strRef>
              <c:f>'[Video metrics.xlsx]mos'!$B$30</c:f>
              <c:strCache>
                <c:ptCount val="1"/>
                <c:pt idx="0">
                  <c:v>Base</c:v>
                </c:pt>
              </c:strCache>
            </c:strRef>
          </c:tx>
          <c:spPr>
            <a:gradFill rotWithShape="1">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a:ln w="9525" cap="flat" cmpd="sng" algn="ctr">
              <a:solidFill>
                <a:schemeClr val="accent1">
                  <a:shade val="95000"/>
                </a:schemeClr>
              </a:solidFill>
              <a:round/>
            </a:ln>
            <a:effectLst/>
          </c:spPr>
          <c:invertIfNegative val="0"/>
          <c:dLbls>
            <c:spPr>
              <a:noFill/>
              <a:ln>
                <a:noFill/>
              </a:ln>
              <a:effectLst/>
            </c:spPr>
            <c:txPr>
              <a:bodyPr rot="0" spcFirstLastPara="1" vertOverflow="ellipsis" vert="horz" wrap="square" anchor="ctr" anchorCtr="1"/>
              <a:lstStyle/>
              <a:p>
                <a:pPr>
                  <a:defRPr sz="14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'[Video metrics.xlsx]mos'!$C$29:$F$29</c:f>
              <c:strCache>
                <c:ptCount val="4"/>
                <c:pt idx="0">
                  <c:v>How would you rate the motion representation in the video?</c:v>
                </c:pt>
                <c:pt idx="1">
                  <c:v>How would you rate the video noise level in the video?</c:v>
                </c:pt>
                <c:pt idx="2">
                  <c:v>Overall, how would you rate the quality of the video?</c:v>
                </c:pt>
                <c:pt idx="3">
                  <c:v>Aggregated</c:v>
                </c:pt>
              </c:strCache>
            </c:strRef>
          </c:cat>
          <c:val>
            <c:numRef>
              <c:f>'[Video metrics.xlsx]mos'!$C$30:$F$30</c:f>
              <c:numCache>
                <c:formatCode>0.00</c:formatCode>
                <c:ptCount val="4"/>
                <c:pt idx="0">
                  <c:v>2.54</c:v>
                </c:pt>
                <c:pt idx="1">
                  <c:v>3.13</c:v>
                </c:pt>
                <c:pt idx="2">
                  <c:v>2.56</c:v>
                </c:pt>
                <c:pt idx="3">
                  <c:v>2.7433333333333336</c:v>
                </c:pt>
              </c:numCache>
            </c:numRef>
          </c:val>
          <c:extLst>
            <c:ext xmlns:c16="http://schemas.microsoft.com/office/drawing/2014/chart" uri="{C3380CC4-5D6E-409C-BE32-E72D297353CC}">
              <c16:uniqueId val="{00000000-65FE-41C1-967E-CC083AD02577}"/>
            </c:ext>
          </c:extLst>
        </c:ser>
        <c:ser>
          <c:idx val="1"/>
          <c:order val="1"/>
          <c:tx>
            <c:strRef>
              <c:f>'[Video metrics.xlsx]mos'!$B$31</c:f>
              <c:strCache>
                <c:ptCount val="1"/>
                <c:pt idx="0">
                  <c:v>Base + Squeeze &amp; Excitation (SE)</c:v>
                </c:pt>
              </c:strCache>
            </c:strRef>
          </c:tx>
          <c:spPr>
            <a:gradFill rotWithShape="1">
              <a:gsLst>
                <a:gs pos="0">
                  <a:schemeClr val="accent2">
                    <a:lumMod val="110000"/>
                    <a:satMod val="105000"/>
                    <a:tint val="67000"/>
                  </a:schemeClr>
                </a:gs>
                <a:gs pos="50000">
                  <a:schemeClr val="accent2">
                    <a:lumMod val="105000"/>
                    <a:satMod val="103000"/>
                    <a:tint val="73000"/>
                  </a:schemeClr>
                </a:gs>
                <a:gs pos="100000">
                  <a:schemeClr val="accent2">
                    <a:lumMod val="105000"/>
                    <a:satMod val="109000"/>
                    <a:tint val="81000"/>
                  </a:schemeClr>
                </a:gs>
              </a:gsLst>
              <a:lin ang="5400000" scaled="0"/>
            </a:gradFill>
            <a:ln w="9525" cap="flat" cmpd="sng" algn="ctr">
              <a:solidFill>
                <a:schemeClr val="accent2">
                  <a:shade val="95000"/>
                </a:schemeClr>
              </a:solidFill>
              <a:round/>
            </a:ln>
            <a:effectLst/>
          </c:spPr>
          <c:invertIfNegative val="0"/>
          <c:dLbls>
            <c:spPr>
              <a:noFill/>
              <a:ln>
                <a:noFill/>
              </a:ln>
              <a:effectLst/>
            </c:spPr>
            <c:txPr>
              <a:bodyPr rot="0" spcFirstLastPara="1" vertOverflow="ellipsis" vert="horz" wrap="square" anchor="ctr" anchorCtr="1"/>
              <a:lstStyle/>
              <a:p>
                <a:pPr>
                  <a:defRPr sz="14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'[Video metrics.xlsx]mos'!$C$29:$F$29</c:f>
              <c:strCache>
                <c:ptCount val="4"/>
                <c:pt idx="0">
                  <c:v>How would you rate the motion representation in the video?</c:v>
                </c:pt>
                <c:pt idx="1">
                  <c:v>How would you rate the video noise level in the video?</c:v>
                </c:pt>
                <c:pt idx="2">
                  <c:v>Overall, how would you rate the quality of the video?</c:v>
                </c:pt>
                <c:pt idx="3">
                  <c:v>Aggregated</c:v>
                </c:pt>
              </c:strCache>
            </c:strRef>
          </c:cat>
          <c:val>
            <c:numRef>
              <c:f>'[Video metrics.xlsx]mos'!$C$31:$F$31</c:f>
              <c:numCache>
                <c:formatCode>0.00</c:formatCode>
                <c:ptCount val="4"/>
                <c:pt idx="0">
                  <c:v>3.18</c:v>
                </c:pt>
                <c:pt idx="1">
                  <c:v>3.69</c:v>
                </c:pt>
                <c:pt idx="2">
                  <c:v>3.54</c:v>
                </c:pt>
                <c:pt idx="3">
                  <c:v>3.47</c:v>
                </c:pt>
              </c:numCache>
            </c:numRef>
          </c:val>
          <c:extLst>
            <c:ext xmlns:c16="http://schemas.microsoft.com/office/drawing/2014/chart" uri="{C3380CC4-5D6E-409C-BE32-E72D297353CC}">
              <c16:uniqueId val="{00000001-65FE-41C1-967E-CC083AD02577}"/>
            </c:ext>
          </c:extLst>
        </c:ser>
        <c:ser>
          <c:idx val="2"/>
          <c:order val="2"/>
          <c:tx>
            <c:strRef>
              <c:f>'[Video metrics.xlsx]mos'!$B$32</c:f>
              <c:strCache>
                <c:ptCount val="1"/>
                <c:pt idx="0">
                  <c:v>Base + Eye Mask (EM)</c:v>
                </c:pt>
              </c:strCache>
            </c:strRef>
          </c:tx>
          <c:spPr>
            <a:gradFill rotWithShape="1">
              <a:gsLst>
                <a:gs pos="0">
                  <a:schemeClr val="accent3">
                    <a:lumMod val="110000"/>
                    <a:satMod val="105000"/>
                    <a:tint val="67000"/>
                  </a:schemeClr>
                </a:gs>
                <a:gs pos="50000">
                  <a:schemeClr val="accent3">
                    <a:lumMod val="105000"/>
                    <a:satMod val="103000"/>
                    <a:tint val="73000"/>
                  </a:schemeClr>
                </a:gs>
                <a:gs pos="100000">
                  <a:schemeClr val="accent3">
                    <a:lumMod val="105000"/>
                    <a:satMod val="109000"/>
                    <a:tint val="81000"/>
                  </a:schemeClr>
                </a:gs>
              </a:gsLst>
              <a:lin ang="5400000" scaled="0"/>
            </a:gradFill>
            <a:ln w="9525" cap="flat" cmpd="sng" algn="ctr">
              <a:solidFill>
                <a:schemeClr val="accent3">
                  <a:shade val="95000"/>
                </a:schemeClr>
              </a:solidFill>
              <a:round/>
            </a:ln>
            <a:effectLst/>
          </c:spPr>
          <c:invertIfNegative val="0"/>
          <c:dLbls>
            <c:spPr>
              <a:noFill/>
              <a:ln>
                <a:noFill/>
              </a:ln>
              <a:effectLst/>
            </c:spPr>
            <c:txPr>
              <a:bodyPr rot="0" spcFirstLastPara="1" vertOverflow="ellipsis" vert="horz" wrap="square" anchor="ctr" anchorCtr="1"/>
              <a:lstStyle/>
              <a:p>
                <a:pPr>
                  <a:defRPr sz="14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'[Video metrics.xlsx]mos'!$C$29:$F$29</c:f>
              <c:strCache>
                <c:ptCount val="4"/>
                <c:pt idx="0">
                  <c:v>How would you rate the motion representation in the video?</c:v>
                </c:pt>
                <c:pt idx="1">
                  <c:v>How would you rate the video noise level in the video?</c:v>
                </c:pt>
                <c:pt idx="2">
                  <c:v>Overall, how would you rate the quality of the video?</c:v>
                </c:pt>
                <c:pt idx="3">
                  <c:v>Aggregated</c:v>
                </c:pt>
              </c:strCache>
            </c:strRef>
          </c:cat>
          <c:val>
            <c:numRef>
              <c:f>'[Video metrics.xlsx]mos'!$C$32:$F$32</c:f>
              <c:numCache>
                <c:formatCode>0.00</c:formatCode>
                <c:ptCount val="4"/>
                <c:pt idx="0">
                  <c:v>2.8307744107744108</c:v>
                </c:pt>
                <c:pt idx="1">
                  <c:v>3.475583596214511</c:v>
                </c:pt>
                <c:pt idx="2">
                  <c:v>2.6972870662460564</c:v>
                </c:pt>
                <c:pt idx="3">
                  <c:v>3.0012150244116591</c:v>
                </c:pt>
              </c:numCache>
            </c:numRef>
          </c:val>
          <c:extLst>
            <c:ext xmlns:c16="http://schemas.microsoft.com/office/drawing/2014/chart" uri="{C3380CC4-5D6E-409C-BE32-E72D297353CC}">
              <c16:uniqueId val="{00000002-65FE-41C1-967E-CC083AD02577}"/>
            </c:ext>
          </c:extLst>
        </c:ser>
        <c:ser>
          <c:idx val="3"/>
          <c:order val="3"/>
          <c:tx>
            <c:strRef>
              <c:f>'[Video metrics.xlsx]mos'!$B$33</c:f>
              <c:strCache>
                <c:ptCount val="1"/>
                <c:pt idx="0">
                  <c:v>Base + SE + EM + BSRGAN</c:v>
                </c:pt>
              </c:strCache>
            </c:strRef>
          </c:tx>
          <c:spPr>
            <a:gradFill rotWithShape="1">
              <a:gsLst>
                <a:gs pos="0">
                  <a:schemeClr val="accent4">
                    <a:lumMod val="110000"/>
                    <a:satMod val="105000"/>
                    <a:tint val="67000"/>
                  </a:schemeClr>
                </a:gs>
                <a:gs pos="50000">
                  <a:schemeClr val="accent4">
                    <a:lumMod val="105000"/>
                    <a:satMod val="103000"/>
                    <a:tint val="73000"/>
                  </a:schemeClr>
                </a:gs>
                <a:gs pos="100000">
                  <a:schemeClr val="accent4">
                    <a:lumMod val="105000"/>
                    <a:satMod val="109000"/>
                    <a:tint val="81000"/>
                  </a:schemeClr>
                </a:gs>
              </a:gsLst>
              <a:lin ang="5400000" scaled="0"/>
            </a:gradFill>
            <a:ln w="9525" cap="flat" cmpd="sng" algn="ctr">
              <a:solidFill>
                <a:schemeClr val="accent4">
                  <a:shade val="95000"/>
                </a:schemeClr>
              </a:solidFill>
              <a:round/>
            </a:ln>
            <a:effectLst/>
          </c:spPr>
          <c:invertIfNegative val="0"/>
          <c:dLbls>
            <c:spPr>
              <a:noFill/>
              <a:ln>
                <a:noFill/>
              </a:ln>
              <a:effectLst/>
            </c:spPr>
            <c:txPr>
              <a:bodyPr rot="0" spcFirstLastPara="1" vertOverflow="ellipsis" vert="horz" wrap="square" anchor="ctr" anchorCtr="1"/>
              <a:lstStyle/>
              <a:p>
                <a:pPr>
                  <a:defRPr sz="14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'[Video metrics.xlsx]mos'!$C$29:$F$29</c:f>
              <c:strCache>
                <c:ptCount val="4"/>
                <c:pt idx="0">
                  <c:v>How would you rate the motion representation in the video?</c:v>
                </c:pt>
                <c:pt idx="1">
                  <c:v>How would you rate the video noise level in the video?</c:v>
                </c:pt>
                <c:pt idx="2">
                  <c:v>Overall, how would you rate the quality of the video?</c:v>
                </c:pt>
                <c:pt idx="3">
                  <c:v>Aggregated</c:v>
                </c:pt>
              </c:strCache>
            </c:strRef>
          </c:cat>
          <c:val>
            <c:numRef>
              <c:f>'[Video metrics.xlsx]mos'!$C$33:$F$33</c:f>
              <c:numCache>
                <c:formatCode>0.00</c:formatCode>
                <c:ptCount val="4"/>
                <c:pt idx="0">
                  <c:v>3.3952188552188551</c:v>
                </c:pt>
                <c:pt idx="1">
                  <c:v>3.8804100946372242</c:v>
                </c:pt>
                <c:pt idx="2">
                  <c:v>3.2545110410094642</c:v>
                </c:pt>
                <c:pt idx="3">
                  <c:v>3.5100466636218477</c:v>
                </c:pt>
              </c:numCache>
            </c:numRef>
          </c:val>
          <c:extLst>
            <c:ext xmlns:c16="http://schemas.microsoft.com/office/drawing/2014/chart" uri="{C3380CC4-5D6E-409C-BE32-E72D297353CC}">
              <c16:uniqueId val="{00000003-65FE-41C1-967E-CC083AD02577}"/>
            </c:ext>
          </c:extLst>
        </c:ser>
        <c:dLbls>
          <c:dLblPos val="outEnd"/>
          <c:showLegendKey val="0"/>
          <c:showVal val="1"/>
          <c:showCatName val="0"/>
          <c:showSerName val="0"/>
          <c:showPercent val="0"/>
          <c:showBubbleSize val="0"/>
        </c:dLbls>
        <c:gapWidth val="100"/>
        <c:overlap val="-24"/>
        <c:axId val="232545152"/>
        <c:axId val="232545984"/>
      </c:barChart>
      <c:catAx>
        <c:axId val="232545152"/>
        <c:scaling>
          <c:orientation val="minMax"/>
        </c:scaling>
        <c:delete val="0"/>
        <c:axPos val="b"/>
        <c:title>
          <c:tx>
            <c:rich>
              <a:bodyPr rot="0" spcFirstLastPara="1" vertOverflow="ellipsis" vert="horz" wrap="square" anchor="ctr" anchorCtr="1"/>
              <a:lstStyle/>
              <a:p>
                <a:pPr>
                  <a:defRPr sz="1400" b="0" i="0" u="none" strike="noStrike" kern="1200" cap="all" baseline="0">
                    <a:solidFill>
                      <a:schemeClr val="tx1">
                        <a:lumMod val="50000"/>
                        <a:lumOff val="50000"/>
                      </a:schemeClr>
                    </a:solidFill>
                    <a:latin typeface="+mn-lt"/>
                    <a:ea typeface="+mn-ea"/>
                    <a:cs typeface="+mn-cs"/>
                  </a:defRPr>
                </a:pPr>
                <a:r>
                  <a:rPr lang="en-US"/>
                  <a:t>Question</a:t>
                </a:r>
              </a:p>
            </c:rich>
          </c:tx>
          <c:overlay val="0"/>
          <c:spPr>
            <a:noFill/>
            <a:ln>
              <a:noFill/>
            </a:ln>
            <a:effectLst/>
          </c:spPr>
          <c:txPr>
            <a:bodyPr rot="0" spcFirstLastPara="1" vertOverflow="ellipsis" vert="horz" wrap="square" anchor="ctr" anchorCtr="1"/>
            <a:lstStyle/>
            <a:p>
              <a:pPr>
                <a:defRPr sz="1400" b="0" i="0" u="none" strike="noStrike" kern="1200" cap="all" baseline="0">
                  <a:solidFill>
                    <a:schemeClr val="tx1">
                      <a:lumMod val="50000"/>
                      <a:lumOff val="50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50000"/>
                    <a:lumOff val="50000"/>
                  </a:schemeClr>
                </a:solidFill>
                <a:latin typeface="+mn-lt"/>
                <a:ea typeface="+mn-ea"/>
                <a:cs typeface="+mn-cs"/>
              </a:defRPr>
            </a:pPr>
            <a:endParaRPr lang="en-US"/>
          </a:p>
        </c:txPr>
        <c:crossAx val="232545984"/>
        <c:crosses val="autoZero"/>
        <c:auto val="1"/>
        <c:lblAlgn val="ctr"/>
        <c:lblOffset val="100"/>
        <c:noMultiLvlLbl val="0"/>
      </c:catAx>
      <c:valAx>
        <c:axId val="23254598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400" b="0" i="0" u="none" strike="noStrike" kern="1200" cap="all" baseline="0">
                    <a:solidFill>
                      <a:schemeClr val="tx1">
                        <a:lumMod val="50000"/>
                        <a:lumOff val="50000"/>
                      </a:schemeClr>
                    </a:solidFill>
                    <a:latin typeface="+mn-lt"/>
                    <a:ea typeface="+mn-ea"/>
                    <a:cs typeface="+mn-cs"/>
                  </a:defRPr>
                </a:pPr>
                <a:r>
                  <a:rPr lang="en-US"/>
                  <a:t>MOS</a:t>
                </a:r>
              </a:p>
            </c:rich>
          </c:tx>
          <c:overlay val="0"/>
          <c:spPr>
            <a:noFill/>
            <a:ln>
              <a:noFill/>
            </a:ln>
            <a:effectLst/>
          </c:spPr>
          <c:txPr>
            <a:bodyPr rot="-5400000" spcFirstLastPara="1" vertOverflow="ellipsis" vert="horz" wrap="square" anchor="ctr" anchorCtr="1"/>
            <a:lstStyle/>
            <a:p>
              <a:pPr>
                <a:defRPr sz="1400" b="0" i="0" u="none" strike="noStrike" kern="1200" cap="all" baseline="0">
                  <a:solidFill>
                    <a:schemeClr val="tx1">
                      <a:lumMod val="50000"/>
                      <a:lumOff val="50000"/>
                    </a:schemeClr>
                  </a:solidFill>
                  <a:latin typeface="+mn-lt"/>
                  <a:ea typeface="+mn-ea"/>
                  <a:cs typeface="+mn-cs"/>
                </a:defRPr>
              </a:pPr>
              <a:endParaRPr lang="en-US"/>
            </a:p>
          </c:txPr>
        </c:title>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lumMod val="50000"/>
                    <a:lumOff val="50000"/>
                  </a:schemeClr>
                </a:solidFill>
                <a:latin typeface="+mn-lt"/>
                <a:ea typeface="+mn-ea"/>
                <a:cs typeface="+mn-cs"/>
              </a:defRPr>
            </a:pPr>
            <a:endParaRPr lang="en-US"/>
          </a:p>
        </c:txPr>
        <c:crossAx val="23254515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50000"/>
                  <a:lumOff val="50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sz="1400"/>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6">
  <cs:axisTitle>
    <cs:lnRef idx="0"/>
    <cs:fillRef idx="0"/>
    <cs:effectRef idx="0"/>
    <cs:fontRef idx="minor">
      <a:schemeClr val="tx1">
        <a:lumMod val="50000"/>
        <a:lumOff val="50000"/>
      </a:schemeClr>
    </cs:fontRef>
    <cs:defRPr sz="900" kern="1200" cap="all"/>
  </cs:axisTitle>
  <cs:category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50000"/>
        <a:lumOff val="50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3D>
  <cs:dataPointLine>
    <cs:lnRef idx="0">
      <cs:styleClr val="auto"/>
    </cs:lnRef>
    <cs:fillRef idx="2">
      <cs:styleClr val="auto"/>
    </cs:fillRef>
    <cs:effectRef idx="1"/>
    <cs:fontRef idx="minor">
      <a:schemeClr val="dk1"/>
    </cs:fontRef>
    <cs:spPr>
      <a:ln w="15875" cap="rnd">
        <a:solidFill>
          <a:schemeClr val="phClr"/>
        </a:solidFill>
        <a:round/>
      </a:ln>
    </cs:spPr>
  </cs:dataPointLine>
  <cs:dataPointMarker>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Marker>
  <cs:dataPointMarkerLayout symbol="circle" size="4"/>
  <cs:dataPointWireframe>
    <cs:lnRef idx="0">
      <cs:styleClr val="auto"/>
    </cs:lnRef>
    <cs:fillRef idx="2"/>
    <cs:effectRef idx="0"/>
    <cs:fontRef idx="minor">
      <a:schemeClr val="dk1"/>
    </cs:fontRef>
    <cs:spPr>
      <a:ln w="9525" cap="rnd">
        <a:solidFill>
          <a:schemeClr val="phClr"/>
        </a:solidFill>
        <a:round/>
      </a:ln>
    </cs:spPr>
  </cs:dataPointWireframe>
  <cs:dataTable>
    <cs:lnRef idx="0"/>
    <cs:fillRef idx="0"/>
    <cs:effectRef idx="0"/>
    <cs:fontRef idx="minor">
      <a:schemeClr val="tx1">
        <a:lumMod val="50000"/>
        <a:lumOff val="50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35000"/>
            <a:lumOff val="65000"/>
          </a:schemeClr>
        </a:solidFill>
        <a:prstDash val="dash"/>
      </a:ln>
    </cs:spPr>
  </cs:dropLine>
  <cs:errorBar>
    <cs:lnRef idx="0"/>
    <cs:fillRef idx="0"/>
    <cs:effectRef idx="0"/>
    <cs:fontRef idx="minor">
      <a:schemeClr val="dk1"/>
    </cs:fontRef>
    <cs:spPr>
      <a:ln w="9525">
        <a:solidFill>
          <a:schemeClr val="tx1">
            <a:lumMod val="50000"/>
            <a:lumOff val="50000"/>
          </a:schemeClr>
        </a:solidFill>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prstDash val="dash"/>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50000"/>
        <a:lumOff val="50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prstDash val="dash"/>
      </a:ln>
    </cs:spPr>
  </cs:seriesLine>
  <cs:title>
    <cs:lnRef idx="0"/>
    <cs:fillRef idx="0"/>
    <cs:effectRef idx="0"/>
    <cs:fontRef idx="minor">
      <a:schemeClr val="tx1">
        <a:lumMod val="50000"/>
        <a:lumOff val="50000"/>
      </a:schemeClr>
    </cs:fontRef>
    <cs:defRPr sz="1400" kern="1200" cap="none" spc="20" baseline="0"/>
  </cs:title>
  <cs:trendline>
    <cs:lnRef idx="0">
      <cs:styleClr val="auto"/>
    </cs:lnRef>
    <cs:fillRef idx="2"/>
    <cs:effectRef idx="0"/>
    <cs:fontRef idx="minor">
      <a:schemeClr val="dk1"/>
    </cs:fontRef>
    <cs:spPr>
      <a:ln w="9525" cap="rnd">
        <a:solidFill>
          <a:schemeClr val="phClr"/>
        </a:solidFill>
      </a:ln>
    </cs:spPr>
  </cs:trendline>
  <cs:trendlineLabel>
    <cs:lnRef idx="0"/>
    <cs:fillRef idx="0"/>
    <cs:effectRef idx="0"/>
    <cs:fontRef idx="minor">
      <a:schemeClr val="tx1">
        <a:lumMod val="50000"/>
        <a:lumOff val="50000"/>
      </a:schemeClr>
    </cs:fontRef>
    <cs:defRPr sz="900"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50000"/>
        <a:lumOff val="50000"/>
      </a:schemeClr>
    </cs:fontRef>
    <cs:defRPr sz="900"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06">
  <cs:axisTitle>
    <cs:lnRef idx="0"/>
    <cs:fillRef idx="0"/>
    <cs:effectRef idx="0"/>
    <cs:fontRef idx="minor">
      <a:schemeClr val="tx1">
        <a:lumMod val="50000"/>
        <a:lumOff val="50000"/>
      </a:schemeClr>
    </cs:fontRef>
    <cs:defRPr sz="900" kern="1200" cap="all"/>
  </cs:axisTitle>
  <cs:category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50000"/>
        <a:lumOff val="50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3D>
  <cs:dataPointLine>
    <cs:lnRef idx="0">
      <cs:styleClr val="auto"/>
    </cs:lnRef>
    <cs:fillRef idx="2">
      <cs:styleClr val="auto"/>
    </cs:fillRef>
    <cs:effectRef idx="1"/>
    <cs:fontRef idx="minor">
      <a:schemeClr val="dk1"/>
    </cs:fontRef>
    <cs:spPr>
      <a:ln w="15875" cap="rnd">
        <a:solidFill>
          <a:schemeClr val="phClr"/>
        </a:solidFill>
        <a:round/>
      </a:ln>
    </cs:spPr>
  </cs:dataPointLine>
  <cs:dataPointMarker>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Marker>
  <cs:dataPointMarkerLayout symbol="circle" size="4"/>
  <cs:dataPointWireframe>
    <cs:lnRef idx="0">
      <cs:styleClr val="auto"/>
    </cs:lnRef>
    <cs:fillRef idx="2"/>
    <cs:effectRef idx="0"/>
    <cs:fontRef idx="minor">
      <a:schemeClr val="dk1"/>
    </cs:fontRef>
    <cs:spPr>
      <a:ln w="9525" cap="rnd">
        <a:solidFill>
          <a:schemeClr val="phClr"/>
        </a:solidFill>
        <a:round/>
      </a:ln>
    </cs:spPr>
  </cs:dataPointWireframe>
  <cs:dataTable>
    <cs:lnRef idx="0"/>
    <cs:fillRef idx="0"/>
    <cs:effectRef idx="0"/>
    <cs:fontRef idx="minor">
      <a:schemeClr val="tx1">
        <a:lumMod val="50000"/>
        <a:lumOff val="50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35000"/>
            <a:lumOff val="65000"/>
          </a:schemeClr>
        </a:solidFill>
        <a:prstDash val="dash"/>
      </a:ln>
    </cs:spPr>
  </cs:dropLine>
  <cs:errorBar>
    <cs:lnRef idx="0"/>
    <cs:fillRef idx="0"/>
    <cs:effectRef idx="0"/>
    <cs:fontRef idx="minor">
      <a:schemeClr val="dk1"/>
    </cs:fontRef>
    <cs:spPr>
      <a:ln w="9525">
        <a:solidFill>
          <a:schemeClr val="tx1">
            <a:lumMod val="50000"/>
            <a:lumOff val="50000"/>
          </a:schemeClr>
        </a:solidFill>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prstDash val="dash"/>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50000"/>
        <a:lumOff val="50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prstDash val="dash"/>
      </a:ln>
    </cs:spPr>
  </cs:seriesLine>
  <cs:title>
    <cs:lnRef idx="0"/>
    <cs:fillRef idx="0"/>
    <cs:effectRef idx="0"/>
    <cs:fontRef idx="minor">
      <a:schemeClr val="tx1">
        <a:lumMod val="50000"/>
        <a:lumOff val="50000"/>
      </a:schemeClr>
    </cs:fontRef>
    <cs:defRPr sz="1400" kern="1200" cap="none" spc="20" baseline="0"/>
  </cs:title>
  <cs:trendline>
    <cs:lnRef idx="0">
      <cs:styleClr val="auto"/>
    </cs:lnRef>
    <cs:fillRef idx="2"/>
    <cs:effectRef idx="0"/>
    <cs:fontRef idx="minor">
      <a:schemeClr val="dk1"/>
    </cs:fontRef>
    <cs:spPr>
      <a:ln w="9525" cap="rnd">
        <a:solidFill>
          <a:schemeClr val="phClr"/>
        </a:solidFill>
      </a:ln>
    </cs:spPr>
  </cs:trendline>
  <cs:trendlineLabel>
    <cs:lnRef idx="0"/>
    <cs:fillRef idx="0"/>
    <cs:effectRef idx="0"/>
    <cs:fontRef idx="minor">
      <a:schemeClr val="tx1">
        <a:lumMod val="50000"/>
        <a:lumOff val="50000"/>
      </a:schemeClr>
    </cs:fontRef>
    <cs:defRPr sz="900"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50000"/>
        <a:lumOff val="50000"/>
      </a:schemeClr>
    </cs:fontRef>
    <cs:defRPr sz="900" kern="1200"/>
  </cs:valueAxis>
  <cs:wall>
    <cs:lnRef idx="0"/>
    <cs:fillRef idx="0"/>
    <cs:effectRef idx="0"/>
    <cs:fontRef idx="minor">
      <a:schemeClr val="dk1"/>
    </cs:fontRef>
  </cs:wall>
</cs:chartStyle>
</file>

<file path=ppt/charts/style3.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06">
  <cs:axisTitle>
    <cs:lnRef idx="0"/>
    <cs:fillRef idx="0"/>
    <cs:effectRef idx="0"/>
    <cs:fontRef idx="minor">
      <a:schemeClr val="tx1">
        <a:lumMod val="50000"/>
        <a:lumOff val="50000"/>
      </a:schemeClr>
    </cs:fontRef>
    <cs:defRPr sz="900" kern="1200" cap="all"/>
  </cs:axisTitle>
  <cs:category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50000"/>
        <a:lumOff val="50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3D>
  <cs:dataPointLine>
    <cs:lnRef idx="0">
      <cs:styleClr val="auto"/>
    </cs:lnRef>
    <cs:fillRef idx="2">
      <cs:styleClr val="auto"/>
    </cs:fillRef>
    <cs:effectRef idx="1"/>
    <cs:fontRef idx="minor">
      <a:schemeClr val="dk1"/>
    </cs:fontRef>
    <cs:spPr>
      <a:ln w="15875" cap="rnd">
        <a:solidFill>
          <a:schemeClr val="phClr"/>
        </a:solidFill>
        <a:round/>
      </a:ln>
    </cs:spPr>
  </cs:dataPointLine>
  <cs:dataPointMarker>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Marker>
  <cs:dataPointMarkerLayout symbol="circle" size="4"/>
  <cs:dataPointWireframe>
    <cs:lnRef idx="0">
      <cs:styleClr val="auto"/>
    </cs:lnRef>
    <cs:fillRef idx="2"/>
    <cs:effectRef idx="0"/>
    <cs:fontRef idx="minor">
      <a:schemeClr val="dk1"/>
    </cs:fontRef>
    <cs:spPr>
      <a:ln w="9525" cap="rnd">
        <a:solidFill>
          <a:schemeClr val="phClr"/>
        </a:solidFill>
        <a:round/>
      </a:ln>
    </cs:spPr>
  </cs:dataPointWireframe>
  <cs:dataTable>
    <cs:lnRef idx="0"/>
    <cs:fillRef idx="0"/>
    <cs:effectRef idx="0"/>
    <cs:fontRef idx="minor">
      <a:schemeClr val="tx1">
        <a:lumMod val="50000"/>
        <a:lumOff val="50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35000"/>
            <a:lumOff val="65000"/>
          </a:schemeClr>
        </a:solidFill>
        <a:prstDash val="dash"/>
      </a:ln>
    </cs:spPr>
  </cs:dropLine>
  <cs:errorBar>
    <cs:lnRef idx="0"/>
    <cs:fillRef idx="0"/>
    <cs:effectRef idx="0"/>
    <cs:fontRef idx="minor">
      <a:schemeClr val="dk1"/>
    </cs:fontRef>
    <cs:spPr>
      <a:ln w="9525">
        <a:solidFill>
          <a:schemeClr val="tx1">
            <a:lumMod val="50000"/>
            <a:lumOff val="50000"/>
          </a:schemeClr>
        </a:solidFill>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prstDash val="dash"/>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50000"/>
        <a:lumOff val="50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prstDash val="dash"/>
      </a:ln>
    </cs:spPr>
  </cs:seriesLine>
  <cs:title>
    <cs:lnRef idx="0"/>
    <cs:fillRef idx="0"/>
    <cs:effectRef idx="0"/>
    <cs:fontRef idx="minor">
      <a:schemeClr val="tx1">
        <a:lumMod val="50000"/>
        <a:lumOff val="50000"/>
      </a:schemeClr>
    </cs:fontRef>
    <cs:defRPr sz="1400" kern="1200" cap="none" spc="20" baseline="0"/>
  </cs:title>
  <cs:trendline>
    <cs:lnRef idx="0">
      <cs:styleClr val="auto"/>
    </cs:lnRef>
    <cs:fillRef idx="2"/>
    <cs:effectRef idx="0"/>
    <cs:fontRef idx="minor">
      <a:schemeClr val="dk1"/>
    </cs:fontRef>
    <cs:spPr>
      <a:ln w="9525" cap="rnd">
        <a:solidFill>
          <a:schemeClr val="phClr"/>
        </a:solidFill>
      </a:ln>
    </cs:spPr>
  </cs:trendline>
  <cs:trendlineLabel>
    <cs:lnRef idx="0"/>
    <cs:fillRef idx="0"/>
    <cs:effectRef idx="0"/>
    <cs:fontRef idx="minor">
      <a:schemeClr val="tx1">
        <a:lumMod val="50000"/>
        <a:lumOff val="50000"/>
      </a:schemeClr>
    </cs:fontRef>
    <cs:defRPr sz="900"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50000"/>
        <a:lumOff val="50000"/>
      </a:schemeClr>
    </cs:fontRef>
    <cs:defRPr sz="900" kern="1200"/>
  </cs:valueAxis>
  <cs:wall>
    <cs:lnRef idx="0"/>
    <cs:fillRef idx="0"/>
    <cs:effectRef idx="0"/>
    <cs:fontRef idx="minor">
      <a:schemeClr val="dk1"/>
    </cs:fontRef>
  </cs:wall>
</cs:chartStyle>
</file>

<file path=ppt/charts/style8.xml><?xml version="1.0" encoding="utf-8"?>
<cs:chartStyle xmlns:cs="http://schemas.microsoft.com/office/drawing/2012/chartStyle" xmlns:a="http://schemas.openxmlformats.org/drawingml/2006/main" id="206">
  <cs:axisTitle>
    <cs:lnRef idx="0"/>
    <cs:fillRef idx="0"/>
    <cs:effectRef idx="0"/>
    <cs:fontRef idx="minor">
      <a:schemeClr val="tx1">
        <a:lumMod val="50000"/>
        <a:lumOff val="50000"/>
      </a:schemeClr>
    </cs:fontRef>
    <cs:defRPr sz="900" kern="1200" cap="all"/>
  </cs:axisTitle>
  <cs:category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50000"/>
        <a:lumOff val="50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3D>
  <cs:dataPointLine>
    <cs:lnRef idx="0">
      <cs:styleClr val="auto"/>
    </cs:lnRef>
    <cs:fillRef idx="2">
      <cs:styleClr val="auto"/>
    </cs:fillRef>
    <cs:effectRef idx="1"/>
    <cs:fontRef idx="minor">
      <a:schemeClr val="dk1"/>
    </cs:fontRef>
    <cs:spPr>
      <a:ln w="15875" cap="rnd">
        <a:solidFill>
          <a:schemeClr val="phClr"/>
        </a:solidFill>
        <a:round/>
      </a:ln>
    </cs:spPr>
  </cs:dataPointLine>
  <cs:dataPointMarker>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Marker>
  <cs:dataPointMarkerLayout symbol="circle" size="4"/>
  <cs:dataPointWireframe>
    <cs:lnRef idx="0">
      <cs:styleClr val="auto"/>
    </cs:lnRef>
    <cs:fillRef idx="2"/>
    <cs:effectRef idx="0"/>
    <cs:fontRef idx="minor">
      <a:schemeClr val="dk1"/>
    </cs:fontRef>
    <cs:spPr>
      <a:ln w="9525" cap="rnd">
        <a:solidFill>
          <a:schemeClr val="phClr"/>
        </a:solidFill>
        <a:round/>
      </a:ln>
    </cs:spPr>
  </cs:dataPointWireframe>
  <cs:dataTable>
    <cs:lnRef idx="0"/>
    <cs:fillRef idx="0"/>
    <cs:effectRef idx="0"/>
    <cs:fontRef idx="minor">
      <a:schemeClr val="tx1">
        <a:lumMod val="50000"/>
        <a:lumOff val="50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35000"/>
            <a:lumOff val="65000"/>
          </a:schemeClr>
        </a:solidFill>
        <a:prstDash val="dash"/>
      </a:ln>
    </cs:spPr>
  </cs:dropLine>
  <cs:errorBar>
    <cs:lnRef idx="0"/>
    <cs:fillRef idx="0"/>
    <cs:effectRef idx="0"/>
    <cs:fontRef idx="minor">
      <a:schemeClr val="dk1"/>
    </cs:fontRef>
    <cs:spPr>
      <a:ln w="9525">
        <a:solidFill>
          <a:schemeClr val="tx1">
            <a:lumMod val="50000"/>
            <a:lumOff val="50000"/>
          </a:schemeClr>
        </a:solidFill>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prstDash val="dash"/>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50000"/>
        <a:lumOff val="50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prstDash val="dash"/>
      </a:ln>
    </cs:spPr>
  </cs:seriesLine>
  <cs:title>
    <cs:lnRef idx="0"/>
    <cs:fillRef idx="0"/>
    <cs:effectRef idx="0"/>
    <cs:fontRef idx="minor">
      <a:schemeClr val="tx1">
        <a:lumMod val="50000"/>
        <a:lumOff val="50000"/>
      </a:schemeClr>
    </cs:fontRef>
    <cs:defRPr sz="1400" kern="1200" cap="none" spc="20" baseline="0"/>
  </cs:title>
  <cs:trendline>
    <cs:lnRef idx="0">
      <cs:styleClr val="auto"/>
    </cs:lnRef>
    <cs:fillRef idx="2"/>
    <cs:effectRef idx="0"/>
    <cs:fontRef idx="minor">
      <a:schemeClr val="dk1"/>
    </cs:fontRef>
    <cs:spPr>
      <a:ln w="9525" cap="rnd">
        <a:solidFill>
          <a:schemeClr val="phClr"/>
        </a:solidFill>
      </a:ln>
    </cs:spPr>
  </cs:trendline>
  <cs:trendlineLabel>
    <cs:lnRef idx="0"/>
    <cs:fillRef idx="0"/>
    <cs:effectRef idx="0"/>
    <cs:fontRef idx="minor">
      <a:schemeClr val="tx1">
        <a:lumMod val="50000"/>
        <a:lumOff val="50000"/>
      </a:schemeClr>
    </cs:fontRef>
    <cs:defRPr sz="900"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50000"/>
        <a:lumOff val="50000"/>
      </a:schemeClr>
    </cs:fontRef>
    <cs:defRPr sz="900" kern="1200"/>
  </cs:valueAxis>
  <cs:wall>
    <cs:lnRef idx="0"/>
    <cs:fillRef idx="0"/>
    <cs:effectRef idx="0"/>
    <cs:fontRef idx="minor">
      <a:schemeClr val="dk1"/>
    </cs:fontRef>
  </cs:wall>
</cs:chartStyle>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9C52BE8-084C-437D-9F56-A27FCEAB3E2D}" type="doc">
      <dgm:prSet loTypeId="urn:microsoft.com/office/officeart/2005/8/layout/lProcess3" loCatId="process" qsTypeId="urn:microsoft.com/office/officeart/2005/8/quickstyle/simple3" qsCatId="simple" csTypeId="urn:microsoft.com/office/officeart/2005/8/colors/colorful1" csCatId="colorful" phldr="1"/>
      <dgm:spPr/>
      <dgm:t>
        <a:bodyPr/>
        <a:lstStyle/>
        <a:p>
          <a:endParaRPr lang="en-IN"/>
        </a:p>
      </dgm:t>
    </dgm:pt>
    <dgm:pt modelId="{51C52FF7-93A4-4128-94A6-0185C8D84ACF}">
      <dgm:prSet phldrT="[Text]" custT="1"/>
      <dgm:spPr/>
      <dgm:t>
        <a:bodyPr/>
        <a:lstStyle/>
        <a:p>
          <a:pPr rtl="0"/>
          <a:r>
            <a:rPr lang="en-IN" sz="1600">
              <a:latin typeface="Cardo" panose="020B0604020202020204" charset="-79"/>
              <a:ea typeface="Cardo" panose="020B0604020202020204" charset="-79"/>
              <a:cs typeface="Cardo" panose="020B0604020202020204" charset="-79"/>
            </a:rPr>
            <a:t>Objective </a:t>
          </a:r>
        </a:p>
      </dgm:t>
    </dgm:pt>
    <dgm:pt modelId="{AFD9581F-296B-4B6C-8E19-9DADE4D69C72}" type="parTrans" cxnId="{93A71223-8908-4196-9FA8-6CEE9F11F8D1}">
      <dgm:prSet/>
      <dgm:spPr/>
      <dgm:t>
        <a:bodyPr/>
        <a:lstStyle/>
        <a:p>
          <a:endParaRPr lang="en-IN" sz="1800">
            <a:latin typeface="Cardo" panose="020B0604020202020204" charset="-79"/>
            <a:ea typeface="Cardo" panose="020B0604020202020204" charset="-79"/>
            <a:cs typeface="Cardo" panose="020B0604020202020204" charset="-79"/>
          </a:endParaRPr>
        </a:p>
      </dgm:t>
    </dgm:pt>
    <dgm:pt modelId="{666C09CE-7FFA-46B2-8DBB-6444E3A27F49}" type="sibTrans" cxnId="{93A71223-8908-4196-9FA8-6CEE9F11F8D1}">
      <dgm:prSet/>
      <dgm:spPr/>
      <dgm:t>
        <a:bodyPr/>
        <a:lstStyle/>
        <a:p>
          <a:endParaRPr lang="en-IN" sz="1800">
            <a:latin typeface="Cardo" panose="020B0604020202020204" charset="-79"/>
            <a:ea typeface="Cardo" panose="020B0604020202020204" charset="-79"/>
            <a:cs typeface="Cardo" panose="020B0604020202020204" charset="-79"/>
          </a:endParaRPr>
        </a:p>
      </dgm:t>
    </dgm:pt>
    <dgm:pt modelId="{E67AC06A-F76A-4019-A22A-11CD1654FA69}">
      <dgm:prSet phldrT="[Text]" custT="1"/>
      <dgm:spPr/>
      <dgm:t>
        <a:bodyPr/>
        <a:lstStyle/>
        <a:p>
          <a:r>
            <a:rPr lang="en-IN" sz="1600">
              <a:latin typeface="Cardo" panose="020B0604020202020204" charset="-79"/>
              <a:ea typeface="Cardo" panose="020B0604020202020204" charset="-79"/>
              <a:cs typeface="Cardo" panose="020B0604020202020204" charset="-79"/>
            </a:rPr>
            <a:t>Speech Gan</a:t>
          </a:r>
        </a:p>
      </dgm:t>
    </dgm:pt>
    <dgm:pt modelId="{C76427FC-0470-432A-B432-0C402CDD04EB}" type="parTrans" cxnId="{6C45D8C8-6632-4FBA-A7F6-EC94E99A0A78}">
      <dgm:prSet/>
      <dgm:spPr/>
      <dgm:t>
        <a:bodyPr/>
        <a:lstStyle/>
        <a:p>
          <a:endParaRPr lang="en-IN" sz="1800">
            <a:latin typeface="Cardo" panose="020B0604020202020204" charset="-79"/>
            <a:ea typeface="Cardo" panose="020B0604020202020204" charset="-79"/>
            <a:cs typeface="Cardo" panose="020B0604020202020204" charset="-79"/>
          </a:endParaRPr>
        </a:p>
      </dgm:t>
    </dgm:pt>
    <dgm:pt modelId="{8A0C2943-D827-42A1-8785-203B26E9F8B5}" type="sibTrans" cxnId="{6C45D8C8-6632-4FBA-A7F6-EC94E99A0A78}">
      <dgm:prSet/>
      <dgm:spPr/>
      <dgm:t>
        <a:bodyPr/>
        <a:lstStyle/>
        <a:p>
          <a:endParaRPr lang="en-IN" sz="1800">
            <a:latin typeface="Cardo" panose="020B0604020202020204" charset="-79"/>
            <a:ea typeface="Cardo" panose="020B0604020202020204" charset="-79"/>
            <a:cs typeface="Cardo" panose="020B0604020202020204" charset="-79"/>
          </a:endParaRPr>
        </a:p>
      </dgm:t>
    </dgm:pt>
    <dgm:pt modelId="{E14F5AD4-E8AE-41EC-96B4-5543D9466487}">
      <dgm:prSet phldrT="[Text]" custT="1"/>
      <dgm:spPr/>
      <dgm:t>
        <a:bodyPr/>
        <a:lstStyle/>
        <a:p>
          <a:r>
            <a:rPr lang="en-IN" sz="1400">
              <a:latin typeface="Cardo" panose="020B0604020202020204" charset="-79"/>
              <a:ea typeface="Cardo" panose="020B0604020202020204" charset="-79"/>
              <a:cs typeface="Cardo" panose="020B0604020202020204" charset="-79"/>
            </a:rPr>
            <a:t>Block Diagram</a:t>
          </a:r>
        </a:p>
      </dgm:t>
    </dgm:pt>
    <dgm:pt modelId="{0E6C152F-D9A3-4A80-83F1-DF9C037B9490}" type="parTrans" cxnId="{E2108A7F-1E82-4E0C-9E32-4020AB9C3F0B}">
      <dgm:prSet/>
      <dgm:spPr/>
      <dgm:t>
        <a:bodyPr/>
        <a:lstStyle/>
        <a:p>
          <a:endParaRPr lang="en-IN" sz="1800">
            <a:latin typeface="Cardo" panose="020B0604020202020204" charset="-79"/>
            <a:ea typeface="Cardo" panose="020B0604020202020204" charset="-79"/>
            <a:cs typeface="Cardo" panose="020B0604020202020204" charset="-79"/>
          </a:endParaRPr>
        </a:p>
      </dgm:t>
    </dgm:pt>
    <dgm:pt modelId="{EDBACD77-DD8D-4DD8-9F71-0ECD185EC3BD}" type="sibTrans" cxnId="{E2108A7F-1E82-4E0C-9E32-4020AB9C3F0B}">
      <dgm:prSet/>
      <dgm:spPr/>
      <dgm:t>
        <a:bodyPr/>
        <a:lstStyle/>
        <a:p>
          <a:endParaRPr lang="en-IN" sz="1800">
            <a:latin typeface="Cardo" panose="020B0604020202020204" charset="-79"/>
            <a:ea typeface="Cardo" panose="020B0604020202020204" charset="-79"/>
            <a:cs typeface="Cardo" panose="020B0604020202020204" charset="-79"/>
          </a:endParaRPr>
        </a:p>
      </dgm:t>
    </dgm:pt>
    <dgm:pt modelId="{6A24B39B-C814-4503-8DEB-68A9149E0B46}">
      <dgm:prSet phldrT="[Text]" custT="1"/>
      <dgm:spPr/>
      <dgm:t>
        <a:bodyPr/>
        <a:lstStyle/>
        <a:p>
          <a:r>
            <a:rPr lang="en-US" sz="1600">
              <a:latin typeface="Cardo" panose="020B0604020202020204" charset="-79"/>
              <a:ea typeface="Cardo" panose="020B0604020202020204" charset="-79"/>
              <a:cs typeface="Cardo" panose="020B0604020202020204" charset="-79"/>
            </a:rPr>
            <a:t>Architecture</a:t>
          </a:r>
          <a:endParaRPr lang="en-IN" sz="1600">
            <a:latin typeface="Cardo" panose="020B0604020202020204" charset="-79"/>
            <a:ea typeface="Cardo" panose="020B0604020202020204" charset="-79"/>
            <a:cs typeface="Cardo" panose="020B0604020202020204" charset="-79"/>
          </a:endParaRPr>
        </a:p>
      </dgm:t>
    </dgm:pt>
    <dgm:pt modelId="{65A0955E-E7FB-48EF-8D2A-CE75FE94EEE7}" type="parTrans" cxnId="{AAE8F29F-6806-4049-AB51-0D2B51FDC693}">
      <dgm:prSet/>
      <dgm:spPr/>
      <dgm:t>
        <a:bodyPr/>
        <a:lstStyle/>
        <a:p>
          <a:endParaRPr lang="en-IN" sz="1800">
            <a:latin typeface="Cardo" panose="020B0604020202020204" charset="-79"/>
            <a:ea typeface="Cardo" panose="020B0604020202020204" charset="-79"/>
            <a:cs typeface="Cardo" panose="020B0604020202020204" charset="-79"/>
          </a:endParaRPr>
        </a:p>
      </dgm:t>
    </dgm:pt>
    <dgm:pt modelId="{679AC5AC-404B-45E8-BDB1-946456CC22A3}" type="sibTrans" cxnId="{AAE8F29F-6806-4049-AB51-0D2B51FDC693}">
      <dgm:prSet/>
      <dgm:spPr/>
      <dgm:t>
        <a:bodyPr/>
        <a:lstStyle/>
        <a:p>
          <a:endParaRPr lang="en-IN" sz="1800">
            <a:latin typeface="Cardo" panose="020B0604020202020204" charset="-79"/>
            <a:ea typeface="Cardo" panose="020B0604020202020204" charset="-79"/>
            <a:cs typeface="Cardo" panose="020B0604020202020204" charset="-79"/>
          </a:endParaRPr>
        </a:p>
      </dgm:t>
    </dgm:pt>
    <dgm:pt modelId="{FEA05F1A-2DAF-48D1-8A46-A1DB727138D6}">
      <dgm:prSet phldrT="[Text]" custT="1"/>
      <dgm:spPr/>
      <dgm:t>
        <a:bodyPr/>
        <a:lstStyle/>
        <a:p>
          <a:r>
            <a:rPr lang="en-US" sz="1400">
              <a:latin typeface="Cardo" panose="020B0604020202020204" charset="-79"/>
              <a:ea typeface="Cardo" panose="020B0604020202020204" charset="-79"/>
              <a:cs typeface="Cardo" panose="020B0604020202020204" charset="-79"/>
            </a:rPr>
            <a:t>Loss Function </a:t>
          </a:r>
          <a:endParaRPr lang="en-IN" sz="1400">
            <a:latin typeface="Cardo" panose="020B0604020202020204" charset="-79"/>
            <a:ea typeface="Cardo" panose="020B0604020202020204" charset="-79"/>
            <a:cs typeface="Cardo" panose="020B0604020202020204" charset="-79"/>
          </a:endParaRPr>
        </a:p>
      </dgm:t>
    </dgm:pt>
    <dgm:pt modelId="{7E7EC76B-A4E5-48CF-8621-AD108D70CA9B}" type="parTrans" cxnId="{72B93DBE-D223-4E23-9B73-F919BA0C73EE}">
      <dgm:prSet/>
      <dgm:spPr/>
      <dgm:t>
        <a:bodyPr/>
        <a:lstStyle/>
        <a:p>
          <a:endParaRPr lang="en-IN" sz="1800">
            <a:latin typeface="Cardo" panose="020B0604020202020204" charset="-79"/>
            <a:ea typeface="Cardo" panose="020B0604020202020204" charset="-79"/>
            <a:cs typeface="Cardo" panose="020B0604020202020204" charset="-79"/>
          </a:endParaRPr>
        </a:p>
      </dgm:t>
    </dgm:pt>
    <dgm:pt modelId="{74813296-5A4A-4142-8BE4-32CC18CDB6FD}" type="sibTrans" cxnId="{72B93DBE-D223-4E23-9B73-F919BA0C73EE}">
      <dgm:prSet/>
      <dgm:spPr/>
      <dgm:t>
        <a:bodyPr/>
        <a:lstStyle/>
        <a:p>
          <a:endParaRPr lang="en-IN" sz="1800">
            <a:latin typeface="Cardo" panose="020B0604020202020204" charset="-79"/>
            <a:ea typeface="Cardo" panose="020B0604020202020204" charset="-79"/>
            <a:cs typeface="Cardo" panose="020B0604020202020204" charset="-79"/>
          </a:endParaRPr>
        </a:p>
      </dgm:t>
    </dgm:pt>
    <dgm:pt modelId="{219F258A-BA4E-47EA-8455-97C15BD7DA8C}">
      <dgm:prSet phldrT="[Text]" custT="1"/>
      <dgm:spPr/>
      <dgm:t>
        <a:bodyPr/>
        <a:lstStyle/>
        <a:p>
          <a:r>
            <a:rPr lang="en-IN" sz="1400">
              <a:latin typeface="Cardo" panose="020B0604020202020204" charset="-79"/>
              <a:ea typeface="Cardo" panose="020B0604020202020204" charset="-79"/>
              <a:cs typeface="Cardo" panose="020B0604020202020204" charset="-79"/>
            </a:rPr>
            <a:t>Loss Function</a:t>
          </a:r>
        </a:p>
      </dgm:t>
    </dgm:pt>
    <dgm:pt modelId="{52497595-8158-4537-92F7-6DC0D94A1C5C}" type="parTrans" cxnId="{066055B7-0BD5-4874-9D7F-BF75EB366B6D}">
      <dgm:prSet/>
      <dgm:spPr/>
      <dgm:t>
        <a:bodyPr/>
        <a:lstStyle/>
        <a:p>
          <a:endParaRPr lang="en-IN" sz="1800">
            <a:latin typeface="Cardo" panose="020B0604020202020204" charset="-79"/>
            <a:ea typeface="Cardo" panose="020B0604020202020204" charset="-79"/>
            <a:cs typeface="Cardo" panose="020B0604020202020204" charset="-79"/>
          </a:endParaRPr>
        </a:p>
      </dgm:t>
    </dgm:pt>
    <dgm:pt modelId="{E88B624A-DDEA-428F-AC42-B140ACDEFF7F}" type="sibTrans" cxnId="{066055B7-0BD5-4874-9D7F-BF75EB366B6D}">
      <dgm:prSet/>
      <dgm:spPr/>
      <dgm:t>
        <a:bodyPr/>
        <a:lstStyle/>
        <a:p>
          <a:endParaRPr lang="en-IN" sz="1800">
            <a:latin typeface="Cardo" panose="020B0604020202020204" charset="-79"/>
            <a:ea typeface="Cardo" panose="020B0604020202020204" charset="-79"/>
            <a:cs typeface="Cardo" panose="020B0604020202020204" charset="-79"/>
          </a:endParaRPr>
        </a:p>
      </dgm:t>
    </dgm:pt>
    <dgm:pt modelId="{6E9A5AD3-7258-4CD0-9FE9-A4DCB247DF58}">
      <dgm:prSet phldrT="[Text]" custT="1"/>
      <dgm:spPr/>
      <dgm:t>
        <a:bodyPr/>
        <a:lstStyle/>
        <a:p>
          <a:r>
            <a:rPr lang="en-US" sz="1400">
              <a:latin typeface="Cardo" panose="020B0604020202020204" charset="-79"/>
              <a:ea typeface="Cardo" panose="020B0604020202020204" charset="-79"/>
              <a:cs typeface="Cardo" panose="020B0604020202020204" charset="-79"/>
            </a:rPr>
            <a:t>Training</a:t>
          </a:r>
          <a:endParaRPr lang="en-IN" sz="1400">
            <a:latin typeface="Cardo" panose="020B0604020202020204" charset="-79"/>
            <a:ea typeface="Cardo" panose="020B0604020202020204" charset="-79"/>
            <a:cs typeface="Cardo" panose="020B0604020202020204" charset="-79"/>
          </a:endParaRPr>
        </a:p>
      </dgm:t>
    </dgm:pt>
    <dgm:pt modelId="{6172FA04-5E91-480D-B720-B872C206934E}" type="parTrans" cxnId="{B79CAC56-0ABB-4252-B384-4671425FDD00}">
      <dgm:prSet/>
      <dgm:spPr/>
      <dgm:t>
        <a:bodyPr/>
        <a:lstStyle/>
        <a:p>
          <a:endParaRPr lang="en-IN" sz="1800">
            <a:latin typeface="Cardo" panose="020B0604020202020204" charset="-79"/>
            <a:ea typeface="Cardo" panose="020B0604020202020204" charset="-79"/>
            <a:cs typeface="Cardo" panose="020B0604020202020204" charset="-79"/>
          </a:endParaRPr>
        </a:p>
      </dgm:t>
    </dgm:pt>
    <dgm:pt modelId="{AD5873A2-B82D-47F8-9A65-6FABBEBF6874}" type="sibTrans" cxnId="{B79CAC56-0ABB-4252-B384-4671425FDD00}">
      <dgm:prSet/>
      <dgm:spPr/>
      <dgm:t>
        <a:bodyPr/>
        <a:lstStyle/>
        <a:p>
          <a:endParaRPr lang="en-IN" sz="1800">
            <a:latin typeface="Cardo" panose="020B0604020202020204" charset="-79"/>
            <a:ea typeface="Cardo" panose="020B0604020202020204" charset="-79"/>
            <a:cs typeface="Cardo" panose="020B0604020202020204" charset="-79"/>
          </a:endParaRPr>
        </a:p>
      </dgm:t>
    </dgm:pt>
    <dgm:pt modelId="{A2C9DC3C-B26D-4E2E-BCB0-4F3BE29071BE}">
      <dgm:prSet phldrT="[Text]" custT="1"/>
      <dgm:spPr/>
      <dgm:t>
        <a:bodyPr/>
        <a:lstStyle/>
        <a:p>
          <a:r>
            <a:rPr lang="en-IN" sz="1400">
              <a:latin typeface="Cardo" panose="020B0604020202020204" charset="-79"/>
              <a:ea typeface="Cardo" panose="020B0604020202020204" charset="-79"/>
              <a:cs typeface="Cardo" panose="020B0604020202020204" charset="-79"/>
            </a:rPr>
            <a:t>Dataset</a:t>
          </a:r>
        </a:p>
      </dgm:t>
    </dgm:pt>
    <dgm:pt modelId="{F1DDBE72-6737-44FB-B038-C3ED58FDD060}" type="parTrans" cxnId="{487CAACB-73F5-4BEF-9C6C-EA399EE351EA}">
      <dgm:prSet/>
      <dgm:spPr/>
      <dgm:t>
        <a:bodyPr/>
        <a:lstStyle/>
        <a:p>
          <a:endParaRPr lang="en-IN" sz="1800">
            <a:latin typeface="Cardo" panose="020B0604020202020204" charset="-79"/>
            <a:ea typeface="Cardo" panose="020B0604020202020204" charset="-79"/>
            <a:cs typeface="Cardo" panose="020B0604020202020204" charset="-79"/>
          </a:endParaRPr>
        </a:p>
      </dgm:t>
    </dgm:pt>
    <dgm:pt modelId="{E39E84F4-1827-4419-8509-ABAB808322AA}" type="sibTrans" cxnId="{487CAACB-73F5-4BEF-9C6C-EA399EE351EA}">
      <dgm:prSet/>
      <dgm:spPr/>
      <dgm:t>
        <a:bodyPr/>
        <a:lstStyle/>
        <a:p>
          <a:endParaRPr lang="en-IN" sz="1800">
            <a:latin typeface="Cardo" panose="020B0604020202020204" charset="-79"/>
            <a:ea typeface="Cardo" panose="020B0604020202020204" charset="-79"/>
            <a:cs typeface="Cardo" panose="020B0604020202020204" charset="-79"/>
          </a:endParaRPr>
        </a:p>
      </dgm:t>
    </dgm:pt>
    <dgm:pt modelId="{5DEABAF1-1BC4-4EEE-8907-DE849009B669}">
      <dgm:prSet phldrT="[Text]" custT="1"/>
      <dgm:spPr/>
      <dgm:t>
        <a:bodyPr/>
        <a:lstStyle/>
        <a:p>
          <a:r>
            <a:rPr lang="en-IN" sz="1600">
              <a:latin typeface="Cardo" panose="020B0604020202020204" charset="-79"/>
              <a:ea typeface="Cardo" panose="020B0604020202020204" charset="-79"/>
              <a:cs typeface="Cardo" panose="020B0604020202020204" charset="-79"/>
            </a:rPr>
            <a:t>Improvements</a:t>
          </a:r>
        </a:p>
      </dgm:t>
    </dgm:pt>
    <dgm:pt modelId="{F7743BB9-2921-4FF7-823E-691DA7FD3C7C}" type="parTrans" cxnId="{30AF9442-B953-4DEB-86E2-061A05707FED}">
      <dgm:prSet/>
      <dgm:spPr/>
      <dgm:t>
        <a:bodyPr/>
        <a:lstStyle/>
        <a:p>
          <a:endParaRPr lang="en-IN" sz="1800">
            <a:latin typeface="Cardo" panose="020B0604020202020204" charset="-79"/>
            <a:ea typeface="Cardo" panose="020B0604020202020204" charset="-79"/>
            <a:cs typeface="Cardo" panose="020B0604020202020204" charset="-79"/>
          </a:endParaRPr>
        </a:p>
      </dgm:t>
    </dgm:pt>
    <dgm:pt modelId="{8FAD4775-BC11-4247-8015-B6405548782F}" type="sibTrans" cxnId="{30AF9442-B953-4DEB-86E2-061A05707FED}">
      <dgm:prSet/>
      <dgm:spPr/>
      <dgm:t>
        <a:bodyPr/>
        <a:lstStyle/>
        <a:p>
          <a:endParaRPr lang="en-IN" sz="1800">
            <a:latin typeface="Cardo" panose="020B0604020202020204" charset="-79"/>
            <a:ea typeface="Cardo" panose="020B0604020202020204" charset="-79"/>
            <a:cs typeface="Cardo" panose="020B0604020202020204" charset="-79"/>
          </a:endParaRPr>
        </a:p>
      </dgm:t>
    </dgm:pt>
    <dgm:pt modelId="{9CCF12CC-D1C1-4FFB-9D75-F8EFCDCE6046}">
      <dgm:prSet phldrT="[Text]" custT="1"/>
      <dgm:spPr/>
      <dgm:t>
        <a:bodyPr/>
        <a:lstStyle/>
        <a:p>
          <a:r>
            <a:rPr lang="en-IN" sz="1400">
              <a:latin typeface="Cardo" panose="020B0604020202020204" charset="-79"/>
              <a:ea typeface="Cardo" panose="020B0604020202020204" charset="-79"/>
              <a:cs typeface="Cardo" panose="020B0604020202020204" charset="-79"/>
            </a:rPr>
            <a:t>SE Networks</a:t>
          </a:r>
        </a:p>
      </dgm:t>
    </dgm:pt>
    <dgm:pt modelId="{0595EDE4-65DF-486B-A012-9E7C318E6C18}" type="parTrans" cxnId="{FAFD152F-99D7-4CB7-82D4-B17508D62ED7}">
      <dgm:prSet/>
      <dgm:spPr/>
      <dgm:t>
        <a:bodyPr/>
        <a:lstStyle/>
        <a:p>
          <a:endParaRPr lang="en-IN" sz="1800">
            <a:latin typeface="Cardo" panose="020B0604020202020204" charset="-79"/>
            <a:ea typeface="Cardo" panose="020B0604020202020204" charset="-79"/>
            <a:cs typeface="Cardo" panose="020B0604020202020204" charset="-79"/>
          </a:endParaRPr>
        </a:p>
      </dgm:t>
    </dgm:pt>
    <dgm:pt modelId="{A9720C71-9E42-442F-AE9A-D8E7BC7426D9}" type="sibTrans" cxnId="{FAFD152F-99D7-4CB7-82D4-B17508D62ED7}">
      <dgm:prSet/>
      <dgm:spPr/>
      <dgm:t>
        <a:bodyPr/>
        <a:lstStyle/>
        <a:p>
          <a:endParaRPr lang="en-IN" sz="1800">
            <a:latin typeface="Cardo" panose="020B0604020202020204" charset="-79"/>
            <a:ea typeface="Cardo" panose="020B0604020202020204" charset="-79"/>
            <a:cs typeface="Cardo" panose="020B0604020202020204" charset="-79"/>
          </a:endParaRPr>
        </a:p>
      </dgm:t>
    </dgm:pt>
    <dgm:pt modelId="{DB5906E7-884C-4C36-84AA-7FF21027CBF0}">
      <dgm:prSet phldrT="[Text]" custT="1"/>
      <dgm:spPr/>
      <dgm:t>
        <a:bodyPr/>
        <a:lstStyle/>
        <a:p>
          <a:r>
            <a:rPr lang="en-IN" sz="1400" err="1">
              <a:latin typeface="Cardo" panose="020B0604020202020204" charset="-79"/>
              <a:ea typeface="Cardo" panose="020B0604020202020204" charset="-79"/>
              <a:cs typeface="Cardo" panose="020B0604020202020204" charset="-79"/>
            </a:rPr>
            <a:t>Eyeloss</a:t>
          </a:r>
          <a:r>
            <a:rPr lang="en-IN" sz="1400">
              <a:latin typeface="Cardo" panose="020B0604020202020204" charset="-79"/>
              <a:ea typeface="Cardo" panose="020B0604020202020204" charset="-79"/>
              <a:cs typeface="Cardo" panose="020B0604020202020204" charset="-79"/>
            </a:rPr>
            <a:t> using MTCNN</a:t>
          </a:r>
        </a:p>
      </dgm:t>
    </dgm:pt>
    <dgm:pt modelId="{6724E1C7-7680-437E-9B02-BE10CDD62259}" type="parTrans" cxnId="{26ADCB4A-A081-4FF4-B2C6-A14F2F5FCBC3}">
      <dgm:prSet/>
      <dgm:spPr/>
      <dgm:t>
        <a:bodyPr/>
        <a:lstStyle/>
        <a:p>
          <a:endParaRPr lang="en-IN" sz="1800">
            <a:latin typeface="Cardo" panose="020B0604020202020204" charset="-79"/>
            <a:ea typeface="Cardo" panose="020B0604020202020204" charset="-79"/>
            <a:cs typeface="Cardo" panose="020B0604020202020204" charset="-79"/>
          </a:endParaRPr>
        </a:p>
      </dgm:t>
    </dgm:pt>
    <dgm:pt modelId="{78ACE4F7-F600-445D-8CE6-5F3E1CDAAE26}" type="sibTrans" cxnId="{26ADCB4A-A081-4FF4-B2C6-A14F2F5FCBC3}">
      <dgm:prSet/>
      <dgm:spPr/>
      <dgm:t>
        <a:bodyPr/>
        <a:lstStyle/>
        <a:p>
          <a:endParaRPr lang="en-IN" sz="1800">
            <a:latin typeface="Cardo" panose="020B0604020202020204" charset="-79"/>
            <a:ea typeface="Cardo" panose="020B0604020202020204" charset="-79"/>
            <a:cs typeface="Cardo" panose="020B0604020202020204" charset="-79"/>
          </a:endParaRPr>
        </a:p>
      </dgm:t>
    </dgm:pt>
    <dgm:pt modelId="{688B9930-2E60-4C97-8DCE-9DF4069A1EAD}">
      <dgm:prSet phldrT="[Text]" custT="1"/>
      <dgm:spPr/>
      <dgm:t>
        <a:bodyPr/>
        <a:lstStyle/>
        <a:p>
          <a:r>
            <a:rPr lang="en-IN" sz="1400">
              <a:latin typeface="Cardo" panose="020B0604020202020204" charset="-79"/>
              <a:ea typeface="Cardo" panose="020B0604020202020204" charset="-79"/>
              <a:cs typeface="Cardo" panose="020B0604020202020204" charset="-79"/>
            </a:rPr>
            <a:t>Super resolution - BSRGAN</a:t>
          </a:r>
        </a:p>
      </dgm:t>
    </dgm:pt>
    <dgm:pt modelId="{7603E8BE-15C2-4C19-8DF9-35B72B9CD64D}" type="parTrans" cxnId="{DD4C21D7-F0A6-413A-A7E4-649A09D3E2BF}">
      <dgm:prSet/>
      <dgm:spPr/>
      <dgm:t>
        <a:bodyPr/>
        <a:lstStyle/>
        <a:p>
          <a:endParaRPr lang="en-IN" sz="1800">
            <a:latin typeface="Cardo" panose="020B0604020202020204" charset="-79"/>
            <a:ea typeface="Cardo" panose="020B0604020202020204" charset="-79"/>
            <a:cs typeface="Cardo" panose="020B0604020202020204" charset="-79"/>
          </a:endParaRPr>
        </a:p>
      </dgm:t>
    </dgm:pt>
    <dgm:pt modelId="{5C1E2384-88B5-40F1-A7E2-A22B78DD734E}" type="sibTrans" cxnId="{DD4C21D7-F0A6-413A-A7E4-649A09D3E2BF}">
      <dgm:prSet/>
      <dgm:spPr/>
      <dgm:t>
        <a:bodyPr/>
        <a:lstStyle/>
        <a:p>
          <a:endParaRPr lang="en-IN" sz="1800">
            <a:latin typeface="Cardo" panose="020B0604020202020204" charset="-79"/>
            <a:ea typeface="Cardo" panose="020B0604020202020204" charset="-79"/>
            <a:cs typeface="Cardo" panose="020B0604020202020204" charset="-79"/>
          </a:endParaRPr>
        </a:p>
      </dgm:t>
    </dgm:pt>
    <dgm:pt modelId="{2E2237B7-ECBB-446A-A6EC-03BB23ED8907}">
      <dgm:prSet phldrT="[Text]" custT="1"/>
      <dgm:spPr/>
      <dgm:t>
        <a:bodyPr/>
        <a:lstStyle/>
        <a:p>
          <a:r>
            <a:rPr lang="en-IN" sz="1600">
              <a:latin typeface="Cardo" panose="020B0604020202020204" charset="-79"/>
              <a:ea typeface="Cardo" panose="020B0604020202020204" charset="-79"/>
              <a:cs typeface="Cardo" panose="020B0604020202020204" charset="-79"/>
            </a:rPr>
            <a:t>Outputs</a:t>
          </a:r>
        </a:p>
      </dgm:t>
    </dgm:pt>
    <dgm:pt modelId="{C0EE73B2-11CB-469C-BA41-C8CBFF9B9D95}" type="parTrans" cxnId="{9E4C6D44-559D-4E7B-90CC-B97699BF57E2}">
      <dgm:prSet/>
      <dgm:spPr/>
      <dgm:t>
        <a:bodyPr/>
        <a:lstStyle/>
        <a:p>
          <a:endParaRPr lang="en-IN" sz="1800">
            <a:latin typeface="Cardo" panose="020B0604020202020204" charset="-79"/>
            <a:ea typeface="Cardo" panose="020B0604020202020204" charset="-79"/>
            <a:cs typeface="Cardo" panose="020B0604020202020204" charset="-79"/>
          </a:endParaRPr>
        </a:p>
      </dgm:t>
    </dgm:pt>
    <dgm:pt modelId="{A20D6D40-26B3-49E3-B01B-A60227C58CB5}" type="sibTrans" cxnId="{9E4C6D44-559D-4E7B-90CC-B97699BF57E2}">
      <dgm:prSet/>
      <dgm:spPr/>
      <dgm:t>
        <a:bodyPr/>
        <a:lstStyle/>
        <a:p>
          <a:endParaRPr lang="en-IN" sz="1800">
            <a:latin typeface="Cardo" panose="020B0604020202020204" charset="-79"/>
            <a:ea typeface="Cardo" panose="020B0604020202020204" charset="-79"/>
            <a:cs typeface="Cardo" panose="020B0604020202020204" charset="-79"/>
          </a:endParaRPr>
        </a:p>
      </dgm:t>
    </dgm:pt>
    <dgm:pt modelId="{CDF11811-E6A2-4D2F-8FCA-B0D4CFD6B06A}">
      <dgm:prSet phldrT="[Text]" custT="1"/>
      <dgm:spPr/>
      <dgm:t>
        <a:bodyPr/>
        <a:lstStyle/>
        <a:p>
          <a:r>
            <a:rPr lang="en-IN" sz="1600">
              <a:latin typeface="Cardo" panose="020B0604020202020204" charset="-79"/>
              <a:ea typeface="Cardo" panose="020B0604020202020204" charset="-79"/>
              <a:cs typeface="Cardo" panose="020B0604020202020204" charset="-79"/>
            </a:rPr>
            <a:t>Conclusion</a:t>
          </a:r>
        </a:p>
      </dgm:t>
    </dgm:pt>
    <dgm:pt modelId="{E4D5CC37-6E54-4FA1-8D3F-3A664878BCAF}" type="parTrans" cxnId="{85786045-5AE9-47A6-AAD1-8B38E805EFC9}">
      <dgm:prSet/>
      <dgm:spPr/>
      <dgm:t>
        <a:bodyPr/>
        <a:lstStyle/>
        <a:p>
          <a:endParaRPr lang="en-IN" sz="1800">
            <a:latin typeface="Cardo" panose="020B0604020202020204" charset="-79"/>
            <a:ea typeface="Cardo" panose="020B0604020202020204" charset="-79"/>
            <a:cs typeface="Cardo" panose="020B0604020202020204" charset="-79"/>
          </a:endParaRPr>
        </a:p>
      </dgm:t>
    </dgm:pt>
    <dgm:pt modelId="{383CC061-2985-483E-867C-B24E57EE2D2F}" type="sibTrans" cxnId="{85786045-5AE9-47A6-AAD1-8B38E805EFC9}">
      <dgm:prSet/>
      <dgm:spPr/>
      <dgm:t>
        <a:bodyPr/>
        <a:lstStyle/>
        <a:p>
          <a:endParaRPr lang="en-IN" sz="1800">
            <a:latin typeface="Cardo" panose="020B0604020202020204" charset="-79"/>
            <a:ea typeface="Cardo" panose="020B0604020202020204" charset="-79"/>
            <a:cs typeface="Cardo" panose="020B0604020202020204" charset="-79"/>
          </a:endParaRPr>
        </a:p>
      </dgm:t>
    </dgm:pt>
    <dgm:pt modelId="{4877E5D2-1193-4554-97F1-B1FF8021BECD}">
      <dgm:prSet phldrT="[Text]" custT="1"/>
      <dgm:spPr/>
      <dgm:t>
        <a:bodyPr/>
        <a:lstStyle/>
        <a:p>
          <a:r>
            <a:rPr lang="en-IN" sz="1600">
              <a:latin typeface="Cardo" panose="020B0604020202020204" charset="-79"/>
              <a:ea typeface="Cardo" panose="020B0604020202020204" charset="-79"/>
              <a:cs typeface="Cardo" panose="020B0604020202020204" charset="-79"/>
            </a:rPr>
            <a:t>Future Scope</a:t>
          </a:r>
        </a:p>
      </dgm:t>
    </dgm:pt>
    <dgm:pt modelId="{EE84285D-DD2D-490E-8B99-E19EBF65DA14}" type="parTrans" cxnId="{E9E4DF67-9C19-43FD-A3D2-B5706FB42862}">
      <dgm:prSet/>
      <dgm:spPr/>
      <dgm:t>
        <a:bodyPr/>
        <a:lstStyle/>
        <a:p>
          <a:endParaRPr lang="en-IN" sz="1800">
            <a:latin typeface="Cardo" panose="020B0604020202020204" charset="-79"/>
            <a:ea typeface="Cardo" panose="020B0604020202020204" charset="-79"/>
            <a:cs typeface="Cardo" panose="020B0604020202020204" charset="-79"/>
          </a:endParaRPr>
        </a:p>
      </dgm:t>
    </dgm:pt>
    <dgm:pt modelId="{9753E436-50D3-46DF-A71E-C4561B7F3FFC}" type="sibTrans" cxnId="{E9E4DF67-9C19-43FD-A3D2-B5706FB42862}">
      <dgm:prSet/>
      <dgm:spPr/>
      <dgm:t>
        <a:bodyPr/>
        <a:lstStyle/>
        <a:p>
          <a:endParaRPr lang="en-IN" sz="1800">
            <a:latin typeface="Cardo" panose="020B0604020202020204" charset="-79"/>
            <a:ea typeface="Cardo" panose="020B0604020202020204" charset="-79"/>
            <a:cs typeface="Cardo" panose="020B0604020202020204" charset="-79"/>
          </a:endParaRPr>
        </a:p>
      </dgm:t>
    </dgm:pt>
    <dgm:pt modelId="{93D80ECF-C510-4271-BDEA-F58190EA85AF}">
      <dgm:prSet phldr="0" custT="1"/>
      <dgm:spPr/>
      <dgm:t>
        <a:bodyPr/>
        <a:lstStyle/>
        <a:p>
          <a:r>
            <a:rPr lang="en-IN" sz="1600">
              <a:latin typeface="Cardo" panose="020B0604020202020204" charset="-79"/>
              <a:ea typeface="Cardo" panose="020B0604020202020204" charset="-79"/>
              <a:cs typeface="Cardo" panose="020B0604020202020204" charset="-79"/>
            </a:rPr>
            <a:t>Previous Work</a:t>
          </a:r>
        </a:p>
      </dgm:t>
    </dgm:pt>
    <dgm:pt modelId="{99574857-A142-4D77-8D45-7E9F1521B428}" type="parTrans" cxnId="{D5548642-9313-4244-AC21-586B76597A0C}">
      <dgm:prSet/>
      <dgm:spPr/>
      <dgm:t>
        <a:bodyPr/>
        <a:lstStyle/>
        <a:p>
          <a:endParaRPr lang="en-US" sz="1800">
            <a:latin typeface="Cardo" panose="020B0604020202020204" charset="-79"/>
            <a:ea typeface="Cardo" panose="020B0604020202020204" charset="-79"/>
            <a:cs typeface="Cardo" panose="020B0604020202020204" charset="-79"/>
          </a:endParaRPr>
        </a:p>
      </dgm:t>
    </dgm:pt>
    <dgm:pt modelId="{B65DF402-7405-48D8-94E7-D70EEA508F77}" type="sibTrans" cxnId="{D5548642-9313-4244-AC21-586B76597A0C}">
      <dgm:prSet/>
      <dgm:spPr/>
      <dgm:t>
        <a:bodyPr/>
        <a:lstStyle/>
        <a:p>
          <a:endParaRPr lang="en-US" sz="1800">
            <a:latin typeface="Cardo" panose="020B0604020202020204" charset="-79"/>
            <a:ea typeface="Cardo" panose="020B0604020202020204" charset="-79"/>
            <a:cs typeface="Cardo" panose="020B0604020202020204" charset="-79"/>
          </a:endParaRPr>
        </a:p>
      </dgm:t>
    </dgm:pt>
    <dgm:pt modelId="{7F6FF85F-E411-4951-9017-6F654A74581A}">
      <dgm:prSet phldrT="[Text]" custT="1"/>
      <dgm:spPr/>
      <dgm:t>
        <a:bodyPr/>
        <a:lstStyle/>
        <a:p>
          <a:r>
            <a:rPr lang="en-IN" sz="1400">
              <a:latin typeface="Cardo" panose="020B0604020202020204" charset="-79"/>
              <a:ea typeface="Cardo" panose="020B0604020202020204" charset="-79"/>
              <a:cs typeface="Cardo" panose="020B0604020202020204" charset="-79"/>
            </a:rPr>
            <a:t>Different Models</a:t>
          </a:r>
        </a:p>
      </dgm:t>
    </dgm:pt>
    <dgm:pt modelId="{EC7C332F-7C31-4A6B-A226-F6429B1BE924}" type="parTrans" cxnId="{1911F015-D272-4A59-98FF-46596E665713}">
      <dgm:prSet/>
      <dgm:spPr/>
      <dgm:t>
        <a:bodyPr/>
        <a:lstStyle/>
        <a:p>
          <a:endParaRPr lang="en-US" sz="1800">
            <a:latin typeface="Cardo" panose="020B0604020202020204" charset="-79"/>
            <a:ea typeface="Cardo" panose="020B0604020202020204" charset="-79"/>
            <a:cs typeface="Cardo" panose="020B0604020202020204" charset="-79"/>
          </a:endParaRPr>
        </a:p>
      </dgm:t>
    </dgm:pt>
    <dgm:pt modelId="{E86C2D9D-D697-4BA1-A1AB-F4E42ED87F8D}" type="sibTrans" cxnId="{1911F015-D272-4A59-98FF-46596E665713}">
      <dgm:prSet/>
      <dgm:spPr/>
      <dgm:t>
        <a:bodyPr/>
        <a:lstStyle/>
        <a:p>
          <a:endParaRPr lang="en-US" sz="1800">
            <a:latin typeface="Cardo" panose="020B0604020202020204" charset="-79"/>
            <a:ea typeface="Cardo" panose="020B0604020202020204" charset="-79"/>
            <a:cs typeface="Cardo" panose="020B0604020202020204" charset="-79"/>
          </a:endParaRPr>
        </a:p>
      </dgm:t>
    </dgm:pt>
    <dgm:pt modelId="{75F543C8-21E7-48C3-AB51-8C5812440A82}">
      <dgm:prSet phldrT="[Text]" custT="1"/>
      <dgm:spPr/>
      <dgm:t>
        <a:bodyPr/>
        <a:lstStyle/>
        <a:p>
          <a:r>
            <a:rPr lang="en-IN" sz="1400">
              <a:latin typeface="Cardo" panose="020B0604020202020204" charset="-79"/>
              <a:ea typeface="Cardo" panose="020B0604020202020204" charset="-79"/>
              <a:cs typeface="Cardo" panose="020B0604020202020204" charset="-79"/>
            </a:rPr>
            <a:t>Different Emotions</a:t>
          </a:r>
        </a:p>
      </dgm:t>
    </dgm:pt>
    <dgm:pt modelId="{434299DE-C596-4E83-ABC4-F84BD98E0BFA}" type="parTrans" cxnId="{D5736572-F5BE-4ED3-908D-36384CCADF7F}">
      <dgm:prSet/>
      <dgm:spPr/>
      <dgm:t>
        <a:bodyPr/>
        <a:lstStyle/>
        <a:p>
          <a:endParaRPr lang="en-US" sz="1800">
            <a:latin typeface="Cardo" panose="020B0604020202020204" charset="-79"/>
            <a:ea typeface="Cardo" panose="020B0604020202020204" charset="-79"/>
            <a:cs typeface="Cardo" panose="020B0604020202020204" charset="-79"/>
          </a:endParaRPr>
        </a:p>
      </dgm:t>
    </dgm:pt>
    <dgm:pt modelId="{8A88657D-3AC6-4AA6-8DAC-712CE727C0D1}" type="sibTrans" cxnId="{D5736572-F5BE-4ED3-908D-36384CCADF7F}">
      <dgm:prSet/>
      <dgm:spPr/>
      <dgm:t>
        <a:bodyPr/>
        <a:lstStyle/>
        <a:p>
          <a:endParaRPr lang="en-US" sz="1800">
            <a:latin typeface="Cardo" panose="020B0604020202020204" charset="-79"/>
            <a:ea typeface="Cardo" panose="020B0604020202020204" charset="-79"/>
            <a:cs typeface="Cardo" panose="020B0604020202020204" charset="-79"/>
          </a:endParaRPr>
        </a:p>
      </dgm:t>
    </dgm:pt>
    <dgm:pt modelId="{714D31E0-DB37-42BF-A090-BD76270D4585}">
      <dgm:prSet phldrT="[Text]" custT="1"/>
      <dgm:spPr/>
      <dgm:t>
        <a:bodyPr/>
        <a:lstStyle/>
        <a:p>
          <a:r>
            <a:rPr lang="en-IN" sz="1400">
              <a:latin typeface="Cardo" panose="020B0604020202020204" charset="-79"/>
              <a:ea typeface="Cardo" panose="020B0604020202020204" charset="-79"/>
              <a:cs typeface="Cardo" panose="020B0604020202020204" charset="-79"/>
            </a:rPr>
            <a:t>Group members &amp; celebrities</a:t>
          </a:r>
        </a:p>
      </dgm:t>
    </dgm:pt>
    <dgm:pt modelId="{C99BEADF-A8F9-4A6B-9B63-08178E51FC71}" type="parTrans" cxnId="{D3A6068B-AC11-4D2F-8BDD-268256E7BB89}">
      <dgm:prSet/>
      <dgm:spPr/>
      <dgm:t>
        <a:bodyPr/>
        <a:lstStyle/>
        <a:p>
          <a:endParaRPr lang="en-US" sz="1800">
            <a:latin typeface="Cardo" panose="020B0604020202020204" charset="-79"/>
            <a:ea typeface="Cardo" panose="020B0604020202020204" charset="-79"/>
            <a:cs typeface="Cardo" panose="020B0604020202020204" charset="-79"/>
          </a:endParaRPr>
        </a:p>
      </dgm:t>
    </dgm:pt>
    <dgm:pt modelId="{77616516-5BF4-46F0-914B-A60D499EEABB}" type="sibTrans" cxnId="{D3A6068B-AC11-4D2F-8BDD-268256E7BB89}">
      <dgm:prSet/>
      <dgm:spPr/>
      <dgm:t>
        <a:bodyPr/>
        <a:lstStyle/>
        <a:p>
          <a:endParaRPr lang="en-US" sz="1800">
            <a:latin typeface="Cardo" panose="020B0604020202020204" charset="-79"/>
            <a:ea typeface="Cardo" panose="020B0604020202020204" charset="-79"/>
            <a:cs typeface="Cardo" panose="020B0604020202020204" charset="-79"/>
          </a:endParaRPr>
        </a:p>
      </dgm:t>
    </dgm:pt>
    <dgm:pt modelId="{9A9762B3-3E74-4960-942F-7074D33F8C1A}">
      <dgm:prSet phldrT="[Text]" custT="1"/>
      <dgm:spPr/>
      <dgm:t>
        <a:bodyPr/>
        <a:lstStyle/>
        <a:p>
          <a:r>
            <a:rPr lang="en-IN" sz="1400">
              <a:latin typeface="Cardo" panose="020B0604020202020204" charset="-79"/>
              <a:ea typeface="Cardo" panose="020B0604020202020204" charset="-79"/>
              <a:cs typeface="Cardo" panose="020B0604020202020204" charset="-79"/>
            </a:rPr>
            <a:t>Evaluation Metrics</a:t>
          </a:r>
        </a:p>
      </dgm:t>
    </dgm:pt>
    <dgm:pt modelId="{B6C644CC-2507-4D79-814B-9C4A0BD14307}" type="parTrans" cxnId="{BB24E335-D34F-44C4-BCE3-B08BF368F970}">
      <dgm:prSet/>
      <dgm:spPr/>
      <dgm:t>
        <a:bodyPr/>
        <a:lstStyle/>
        <a:p>
          <a:endParaRPr lang="en-US" sz="1800">
            <a:latin typeface="Cardo" panose="020B0604020202020204" charset="-79"/>
            <a:ea typeface="Cardo" panose="020B0604020202020204" charset="-79"/>
            <a:cs typeface="Cardo" panose="020B0604020202020204" charset="-79"/>
          </a:endParaRPr>
        </a:p>
      </dgm:t>
    </dgm:pt>
    <dgm:pt modelId="{7E88E0E8-8335-4449-AAAA-DA09607ED3A7}" type="sibTrans" cxnId="{BB24E335-D34F-44C4-BCE3-B08BF368F970}">
      <dgm:prSet/>
      <dgm:spPr/>
      <dgm:t>
        <a:bodyPr/>
        <a:lstStyle/>
        <a:p>
          <a:endParaRPr lang="en-US" sz="1800">
            <a:latin typeface="Cardo" panose="020B0604020202020204" charset="-79"/>
            <a:ea typeface="Cardo" panose="020B0604020202020204" charset="-79"/>
            <a:cs typeface="Cardo" panose="020B0604020202020204" charset="-79"/>
          </a:endParaRPr>
        </a:p>
      </dgm:t>
    </dgm:pt>
    <dgm:pt modelId="{76BD214D-970A-4101-86B3-4113A037AF11}">
      <dgm:prSet phldrT="[Text]" custT="1"/>
      <dgm:spPr/>
      <dgm:t>
        <a:bodyPr/>
        <a:lstStyle/>
        <a:p>
          <a:r>
            <a:rPr lang="en-IN" sz="1400">
              <a:latin typeface="Cardo" panose="020B0604020202020204" charset="-79"/>
              <a:ea typeface="Cardo" panose="020B0604020202020204" charset="-79"/>
              <a:cs typeface="Cardo" panose="020B0604020202020204" charset="-79"/>
            </a:rPr>
            <a:t>Block Diagram</a:t>
          </a:r>
        </a:p>
      </dgm:t>
    </dgm:pt>
    <dgm:pt modelId="{4058EC9D-359E-4229-B11A-418B58CF5EF3}" type="parTrans" cxnId="{C58A2863-2174-4FD5-89B8-2DBB4516431E}">
      <dgm:prSet/>
      <dgm:spPr/>
      <dgm:t>
        <a:bodyPr/>
        <a:lstStyle/>
        <a:p>
          <a:endParaRPr lang="en-US"/>
        </a:p>
      </dgm:t>
    </dgm:pt>
    <dgm:pt modelId="{07FF9878-8AE3-4984-8DF7-221F82B3C721}" type="sibTrans" cxnId="{C58A2863-2174-4FD5-89B8-2DBB4516431E}">
      <dgm:prSet/>
      <dgm:spPr/>
      <dgm:t>
        <a:bodyPr/>
        <a:lstStyle/>
        <a:p>
          <a:endParaRPr lang="en-US"/>
        </a:p>
      </dgm:t>
    </dgm:pt>
    <dgm:pt modelId="{44421D34-29DA-48D6-9C84-4271055BD231}">
      <dgm:prSet phldrT="[Text]" custT="1"/>
      <dgm:spPr/>
      <dgm:t>
        <a:bodyPr/>
        <a:lstStyle/>
        <a:p>
          <a:r>
            <a:rPr lang="en-IN" sz="1400">
              <a:latin typeface="Cardo" panose="020B0604020202020204" charset="-79"/>
              <a:ea typeface="Cardo" panose="020B0604020202020204" charset="-79"/>
              <a:cs typeface="Cardo" panose="020B0604020202020204" charset="-79"/>
            </a:rPr>
            <a:t>Implementation</a:t>
          </a:r>
        </a:p>
      </dgm:t>
    </dgm:pt>
    <dgm:pt modelId="{9CDDAB5A-5F87-45F2-8C8D-047276AB0A93}" type="parTrans" cxnId="{CAAA617E-67E8-4BAF-A620-8CA9C9B3C393}">
      <dgm:prSet/>
      <dgm:spPr/>
      <dgm:t>
        <a:bodyPr/>
        <a:lstStyle/>
        <a:p>
          <a:endParaRPr lang="en-US"/>
        </a:p>
      </dgm:t>
    </dgm:pt>
    <dgm:pt modelId="{B88161EE-1124-4910-8BE4-B35D7BF0AD73}" type="sibTrans" cxnId="{CAAA617E-67E8-4BAF-A620-8CA9C9B3C393}">
      <dgm:prSet/>
      <dgm:spPr/>
      <dgm:t>
        <a:bodyPr/>
        <a:lstStyle/>
        <a:p>
          <a:endParaRPr lang="en-US"/>
        </a:p>
      </dgm:t>
    </dgm:pt>
    <dgm:pt modelId="{CD94EE27-E2CD-4678-B201-13719AF7662D}" type="pres">
      <dgm:prSet presAssocID="{59C52BE8-084C-437D-9F56-A27FCEAB3E2D}" presName="Name0" presStyleCnt="0">
        <dgm:presLayoutVars>
          <dgm:chPref val="3"/>
          <dgm:dir/>
          <dgm:animLvl val="lvl"/>
          <dgm:resizeHandles/>
        </dgm:presLayoutVars>
      </dgm:prSet>
      <dgm:spPr/>
    </dgm:pt>
    <dgm:pt modelId="{2A9DA48E-C040-4D10-A4D1-D0C49429D95B}" type="pres">
      <dgm:prSet presAssocID="{51C52FF7-93A4-4128-94A6-0185C8D84ACF}" presName="horFlow" presStyleCnt="0"/>
      <dgm:spPr/>
    </dgm:pt>
    <dgm:pt modelId="{4D675E65-B4FF-4C42-ABF9-6EBB0E33FB8D}" type="pres">
      <dgm:prSet presAssocID="{51C52FF7-93A4-4128-94A6-0185C8D84ACF}" presName="bigChev" presStyleLbl="node1" presStyleIdx="0" presStyleCnt="8"/>
      <dgm:spPr/>
    </dgm:pt>
    <dgm:pt modelId="{A3D2A5DE-8944-4253-B8BC-60891F55263F}" type="pres">
      <dgm:prSet presAssocID="{51C52FF7-93A4-4128-94A6-0185C8D84ACF}" presName="vSp" presStyleCnt="0"/>
      <dgm:spPr/>
    </dgm:pt>
    <dgm:pt modelId="{03BD8915-1104-4417-85C0-02E122C59AF6}" type="pres">
      <dgm:prSet presAssocID="{93D80ECF-C510-4271-BDEA-F58190EA85AF}" presName="horFlow" presStyleCnt="0"/>
      <dgm:spPr/>
    </dgm:pt>
    <dgm:pt modelId="{5C5A334C-8DB9-402E-9D0F-77D40C88EDDC}" type="pres">
      <dgm:prSet presAssocID="{93D80ECF-C510-4271-BDEA-F58190EA85AF}" presName="bigChev" presStyleLbl="node1" presStyleIdx="1" presStyleCnt="8"/>
      <dgm:spPr/>
    </dgm:pt>
    <dgm:pt modelId="{F593A0DB-9B98-4090-8530-02977821AF62}" type="pres">
      <dgm:prSet presAssocID="{93D80ECF-C510-4271-BDEA-F58190EA85AF}" presName="vSp" presStyleCnt="0"/>
      <dgm:spPr/>
    </dgm:pt>
    <dgm:pt modelId="{A35D108D-AF52-4292-86AD-A7479D1AE8F8}" type="pres">
      <dgm:prSet presAssocID="{E67AC06A-F76A-4019-A22A-11CD1654FA69}" presName="horFlow" presStyleCnt="0"/>
      <dgm:spPr/>
    </dgm:pt>
    <dgm:pt modelId="{1F232D05-1B60-404E-9C6B-FA89AE685E76}" type="pres">
      <dgm:prSet presAssocID="{E67AC06A-F76A-4019-A22A-11CD1654FA69}" presName="bigChev" presStyleLbl="node1" presStyleIdx="2" presStyleCnt="8"/>
      <dgm:spPr/>
    </dgm:pt>
    <dgm:pt modelId="{2B9FCE61-47C4-4495-A397-5CBF3D7A1FEB}" type="pres">
      <dgm:prSet presAssocID="{52497595-8158-4537-92F7-6DC0D94A1C5C}" presName="parTrans" presStyleCnt="0"/>
      <dgm:spPr/>
    </dgm:pt>
    <dgm:pt modelId="{D469EB0F-6018-47C9-A669-62F2C4729FDE}" type="pres">
      <dgm:prSet presAssocID="{219F258A-BA4E-47EA-8455-97C15BD7DA8C}" presName="node" presStyleLbl="alignAccFollowNode1" presStyleIdx="0" presStyleCnt="14">
        <dgm:presLayoutVars>
          <dgm:bulletEnabled val="1"/>
        </dgm:presLayoutVars>
      </dgm:prSet>
      <dgm:spPr/>
    </dgm:pt>
    <dgm:pt modelId="{198094F9-B9F1-427C-9EF8-7E2AFD396F4A}" type="pres">
      <dgm:prSet presAssocID="{E88B624A-DDEA-428F-AC42-B140ACDEFF7F}" presName="sibTrans" presStyleCnt="0"/>
      <dgm:spPr/>
    </dgm:pt>
    <dgm:pt modelId="{4D84EB42-933B-4CDC-B564-B0DFBB99BD0C}" type="pres">
      <dgm:prSet presAssocID="{E14F5AD4-E8AE-41EC-96B4-5543D9466487}" presName="node" presStyleLbl="alignAccFollowNode1" presStyleIdx="1" presStyleCnt="14">
        <dgm:presLayoutVars>
          <dgm:bulletEnabled val="1"/>
        </dgm:presLayoutVars>
      </dgm:prSet>
      <dgm:spPr/>
    </dgm:pt>
    <dgm:pt modelId="{98CBAA42-3893-4D17-BE4E-4A576944B6EC}" type="pres">
      <dgm:prSet presAssocID="{E67AC06A-F76A-4019-A22A-11CD1654FA69}" presName="vSp" presStyleCnt="0"/>
      <dgm:spPr/>
    </dgm:pt>
    <dgm:pt modelId="{4DF17CA2-FC12-4CB4-939B-8F6F8A5C0947}" type="pres">
      <dgm:prSet presAssocID="{6A24B39B-C814-4503-8DEB-68A9149E0B46}" presName="horFlow" presStyleCnt="0"/>
      <dgm:spPr/>
    </dgm:pt>
    <dgm:pt modelId="{81EB76B2-1F11-4251-887D-5118FC470373}" type="pres">
      <dgm:prSet presAssocID="{6A24B39B-C814-4503-8DEB-68A9149E0B46}" presName="bigChev" presStyleLbl="node1" presStyleIdx="3" presStyleCnt="8"/>
      <dgm:spPr/>
    </dgm:pt>
    <dgm:pt modelId="{C2C01CD1-203B-4078-8B45-9BD3D3CB520D}" type="pres">
      <dgm:prSet presAssocID="{7E7EC76B-A4E5-48CF-8621-AD108D70CA9B}" presName="parTrans" presStyleCnt="0"/>
      <dgm:spPr/>
    </dgm:pt>
    <dgm:pt modelId="{E6107BAC-1B58-49F3-845B-0FB02CABAB0D}" type="pres">
      <dgm:prSet presAssocID="{FEA05F1A-2DAF-48D1-8A46-A1DB727138D6}" presName="node" presStyleLbl="alignAccFollowNode1" presStyleIdx="2" presStyleCnt="14">
        <dgm:presLayoutVars>
          <dgm:bulletEnabled val="1"/>
        </dgm:presLayoutVars>
      </dgm:prSet>
      <dgm:spPr/>
    </dgm:pt>
    <dgm:pt modelId="{8EA98FCD-056C-4BB8-988D-1A03B9225E12}" type="pres">
      <dgm:prSet presAssocID="{74813296-5A4A-4142-8BE4-32CC18CDB6FD}" presName="sibTrans" presStyleCnt="0"/>
      <dgm:spPr/>
    </dgm:pt>
    <dgm:pt modelId="{F9FF546A-1726-46B7-8D83-611EEDD2AC07}" type="pres">
      <dgm:prSet presAssocID="{6E9A5AD3-7258-4CD0-9FE9-A4DCB247DF58}" presName="node" presStyleLbl="alignAccFollowNode1" presStyleIdx="3" presStyleCnt="14">
        <dgm:presLayoutVars>
          <dgm:bulletEnabled val="1"/>
        </dgm:presLayoutVars>
      </dgm:prSet>
      <dgm:spPr/>
    </dgm:pt>
    <dgm:pt modelId="{F78C23DA-3DA7-4A40-803B-A50C6B5E410A}" type="pres">
      <dgm:prSet presAssocID="{AD5873A2-B82D-47F8-9A65-6FABBEBF6874}" presName="sibTrans" presStyleCnt="0"/>
      <dgm:spPr/>
    </dgm:pt>
    <dgm:pt modelId="{037C46A1-5FE2-42AF-A8CE-E17FECF02935}" type="pres">
      <dgm:prSet presAssocID="{A2C9DC3C-B26D-4E2E-BCB0-4F3BE29071BE}" presName="node" presStyleLbl="alignAccFollowNode1" presStyleIdx="4" presStyleCnt="14">
        <dgm:presLayoutVars>
          <dgm:bulletEnabled val="1"/>
        </dgm:presLayoutVars>
      </dgm:prSet>
      <dgm:spPr/>
    </dgm:pt>
    <dgm:pt modelId="{094C09E0-8EA9-48F9-9F83-1968F3C35339}" type="pres">
      <dgm:prSet presAssocID="{6A24B39B-C814-4503-8DEB-68A9149E0B46}" presName="vSp" presStyleCnt="0"/>
      <dgm:spPr/>
    </dgm:pt>
    <dgm:pt modelId="{3AEA4ABC-D1D4-4290-BD54-69ABE42A6997}" type="pres">
      <dgm:prSet presAssocID="{5DEABAF1-1BC4-4EEE-8907-DE849009B669}" presName="horFlow" presStyleCnt="0"/>
      <dgm:spPr/>
    </dgm:pt>
    <dgm:pt modelId="{C841F82F-928E-453C-B381-D774D7299DF0}" type="pres">
      <dgm:prSet presAssocID="{5DEABAF1-1BC4-4EEE-8907-DE849009B669}" presName="bigChev" presStyleLbl="node1" presStyleIdx="4" presStyleCnt="8"/>
      <dgm:spPr/>
    </dgm:pt>
    <dgm:pt modelId="{B92BC5C8-33C3-4F6D-A633-306199BE54EE}" type="pres">
      <dgm:prSet presAssocID="{0595EDE4-65DF-486B-A012-9E7C318E6C18}" presName="parTrans" presStyleCnt="0"/>
      <dgm:spPr/>
    </dgm:pt>
    <dgm:pt modelId="{F9FC67C9-0926-47B6-95D4-C4C1182D9908}" type="pres">
      <dgm:prSet presAssocID="{9CCF12CC-D1C1-4FFB-9D75-F8EFCDCE6046}" presName="node" presStyleLbl="alignAccFollowNode1" presStyleIdx="5" presStyleCnt="14">
        <dgm:presLayoutVars>
          <dgm:bulletEnabled val="1"/>
        </dgm:presLayoutVars>
      </dgm:prSet>
      <dgm:spPr/>
    </dgm:pt>
    <dgm:pt modelId="{5783B573-292D-4784-809A-57A3C95EE5DD}" type="pres">
      <dgm:prSet presAssocID="{A9720C71-9E42-442F-AE9A-D8E7BC7426D9}" presName="sibTrans" presStyleCnt="0"/>
      <dgm:spPr/>
    </dgm:pt>
    <dgm:pt modelId="{918FBC21-339E-4ECE-96BD-B7AA42F6AA85}" type="pres">
      <dgm:prSet presAssocID="{DB5906E7-884C-4C36-84AA-7FF21027CBF0}" presName="node" presStyleLbl="alignAccFollowNode1" presStyleIdx="6" presStyleCnt="14">
        <dgm:presLayoutVars>
          <dgm:bulletEnabled val="1"/>
        </dgm:presLayoutVars>
      </dgm:prSet>
      <dgm:spPr/>
    </dgm:pt>
    <dgm:pt modelId="{5551D365-3995-4812-8C79-3C01E953DC1E}" type="pres">
      <dgm:prSet presAssocID="{78ACE4F7-F600-445D-8CE6-5F3E1CDAAE26}" presName="sibTrans" presStyleCnt="0"/>
      <dgm:spPr/>
    </dgm:pt>
    <dgm:pt modelId="{0ECE091B-A864-420B-A768-C5C6347E6A91}" type="pres">
      <dgm:prSet presAssocID="{688B9930-2E60-4C97-8DCE-9DF4069A1EAD}" presName="node" presStyleLbl="alignAccFollowNode1" presStyleIdx="7" presStyleCnt="14">
        <dgm:presLayoutVars>
          <dgm:bulletEnabled val="1"/>
        </dgm:presLayoutVars>
      </dgm:prSet>
      <dgm:spPr/>
    </dgm:pt>
    <dgm:pt modelId="{44DC6F37-2D7D-4297-B4CD-6D52390A4CB8}" type="pres">
      <dgm:prSet presAssocID="{5C1E2384-88B5-40F1-A7E2-A22B78DD734E}" presName="sibTrans" presStyleCnt="0"/>
      <dgm:spPr/>
    </dgm:pt>
    <dgm:pt modelId="{788A81AE-654E-4EC9-9B5B-1459D6E670A5}" type="pres">
      <dgm:prSet presAssocID="{76BD214D-970A-4101-86B3-4113A037AF11}" presName="node" presStyleLbl="alignAccFollowNode1" presStyleIdx="8" presStyleCnt="14">
        <dgm:presLayoutVars>
          <dgm:bulletEnabled val="1"/>
        </dgm:presLayoutVars>
      </dgm:prSet>
      <dgm:spPr/>
    </dgm:pt>
    <dgm:pt modelId="{D1B87D7D-19AB-4449-B81D-4234BC3DF680}" type="pres">
      <dgm:prSet presAssocID="{07FF9878-8AE3-4984-8DF7-221F82B3C721}" presName="sibTrans" presStyleCnt="0"/>
      <dgm:spPr/>
    </dgm:pt>
    <dgm:pt modelId="{1B4689C2-8A61-40AE-86DB-B1847E2DC23B}" type="pres">
      <dgm:prSet presAssocID="{44421D34-29DA-48D6-9C84-4271055BD231}" presName="node" presStyleLbl="alignAccFollowNode1" presStyleIdx="9" presStyleCnt="14" custScaleX="132565">
        <dgm:presLayoutVars>
          <dgm:bulletEnabled val="1"/>
        </dgm:presLayoutVars>
      </dgm:prSet>
      <dgm:spPr/>
    </dgm:pt>
    <dgm:pt modelId="{AC19DF3B-1F96-4F2C-BFCA-7310A1F9472B}" type="pres">
      <dgm:prSet presAssocID="{5DEABAF1-1BC4-4EEE-8907-DE849009B669}" presName="vSp" presStyleCnt="0"/>
      <dgm:spPr/>
    </dgm:pt>
    <dgm:pt modelId="{9C416857-CC8F-4CA5-B354-92A6A7BB7BE4}" type="pres">
      <dgm:prSet presAssocID="{2E2237B7-ECBB-446A-A6EC-03BB23ED8907}" presName="horFlow" presStyleCnt="0"/>
      <dgm:spPr/>
    </dgm:pt>
    <dgm:pt modelId="{C64C6F6E-1027-468F-BFCB-F51DA84087B7}" type="pres">
      <dgm:prSet presAssocID="{2E2237B7-ECBB-446A-A6EC-03BB23ED8907}" presName="bigChev" presStyleLbl="node1" presStyleIdx="5" presStyleCnt="8"/>
      <dgm:spPr/>
    </dgm:pt>
    <dgm:pt modelId="{A8B68FA9-F25C-4036-9B7A-A032E579BD76}" type="pres">
      <dgm:prSet presAssocID="{EC7C332F-7C31-4A6B-A226-F6429B1BE924}" presName="parTrans" presStyleCnt="0"/>
      <dgm:spPr/>
    </dgm:pt>
    <dgm:pt modelId="{6B5F03D7-BC72-4908-A23F-3F9BA2327CD2}" type="pres">
      <dgm:prSet presAssocID="{7F6FF85F-E411-4951-9017-6F654A74581A}" presName="node" presStyleLbl="alignAccFollowNode1" presStyleIdx="10" presStyleCnt="14">
        <dgm:presLayoutVars>
          <dgm:bulletEnabled val="1"/>
        </dgm:presLayoutVars>
      </dgm:prSet>
      <dgm:spPr/>
    </dgm:pt>
    <dgm:pt modelId="{BFFF4FF4-523E-41E6-8FCA-B2BB576C6C9D}" type="pres">
      <dgm:prSet presAssocID="{E86C2D9D-D697-4BA1-A1AB-F4E42ED87F8D}" presName="sibTrans" presStyleCnt="0"/>
      <dgm:spPr/>
    </dgm:pt>
    <dgm:pt modelId="{A18C86CA-5BDB-4F2E-B3A2-A6A1E9236A1E}" type="pres">
      <dgm:prSet presAssocID="{9A9762B3-3E74-4960-942F-7074D33F8C1A}" presName="node" presStyleLbl="alignAccFollowNode1" presStyleIdx="11" presStyleCnt="14">
        <dgm:presLayoutVars>
          <dgm:bulletEnabled val="1"/>
        </dgm:presLayoutVars>
      </dgm:prSet>
      <dgm:spPr/>
    </dgm:pt>
    <dgm:pt modelId="{613C44B4-3618-4572-9B92-A7DF9F289369}" type="pres">
      <dgm:prSet presAssocID="{7E88E0E8-8335-4449-AAAA-DA09607ED3A7}" presName="sibTrans" presStyleCnt="0"/>
      <dgm:spPr/>
    </dgm:pt>
    <dgm:pt modelId="{6249EFDF-A5CE-4BA3-8140-95786C08A65C}" type="pres">
      <dgm:prSet presAssocID="{75F543C8-21E7-48C3-AB51-8C5812440A82}" presName="node" presStyleLbl="alignAccFollowNode1" presStyleIdx="12" presStyleCnt="14">
        <dgm:presLayoutVars>
          <dgm:bulletEnabled val="1"/>
        </dgm:presLayoutVars>
      </dgm:prSet>
      <dgm:spPr/>
    </dgm:pt>
    <dgm:pt modelId="{19E1DDFE-100F-4B2E-A11F-7C55AD40CE22}" type="pres">
      <dgm:prSet presAssocID="{8A88657D-3AC6-4AA6-8DAC-712CE727C0D1}" presName="sibTrans" presStyleCnt="0"/>
      <dgm:spPr/>
    </dgm:pt>
    <dgm:pt modelId="{0FC3442A-4A1B-44E6-8E90-75B2740FD3F8}" type="pres">
      <dgm:prSet presAssocID="{714D31E0-DB37-42BF-A090-BD76270D4585}" presName="node" presStyleLbl="alignAccFollowNode1" presStyleIdx="13" presStyleCnt="14">
        <dgm:presLayoutVars>
          <dgm:bulletEnabled val="1"/>
        </dgm:presLayoutVars>
      </dgm:prSet>
      <dgm:spPr/>
    </dgm:pt>
    <dgm:pt modelId="{8BEC8FE3-9F53-49ED-A4D3-83E919E3991E}" type="pres">
      <dgm:prSet presAssocID="{2E2237B7-ECBB-446A-A6EC-03BB23ED8907}" presName="vSp" presStyleCnt="0"/>
      <dgm:spPr/>
    </dgm:pt>
    <dgm:pt modelId="{30A11246-D4D0-43FF-878B-B34B11D7C631}" type="pres">
      <dgm:prSet presAssocID="{CDF11811-E6A2-4D2F-8FCA-B0D4CFD6B06A}" presName="horFlow" presStyleCnt="0"/>
      <dgm:spPr/>
    </dgm:pt>
    <dgm:pt modelId="{B55F36BD-C10B-48E1-8CF7-9B2D816488CD}" type="pres">
      <dgm:prSet presAssocID="{CDF11811-E6A2-4D2F-8FCA-B0D4CFD6B06A}" presName="bigChev" presStyleLbl="node1" presStyleIdx="6" presStyleCnt="8"/>
      <dgm:spPr/>
    </dgm:pt>
    <dgm:pt modelId="{9F593B8C-D8CD-4CB4-9491-D34FC7078A76}" type="pres">
      <dgm:prSet presAssocID="{CDF11811-E6A2-4D2F-8FCA-B0D4CFD6B06A}" presName="vSp" presStyleCnt="0"/>
      <dgm:spPr/>
    </dgm:pt>
    <dgm:pt modelId="{A87351D7-0054-4923-96F7-AE65D359F169}" type="pres">
      <dgm:prSet presAssocID="{4877E5D2-1193-4554-97F1-B1FF8021BECD}" presName="horFlow" presStyleCnt="0"/>
      <dgm:spPr/>
    </dgm:pt>
    <dgm:pt modelId="{77D3CD68-AF52-40F2-8285-D76A5660473A}" type="pres">
      <dgm:prSet presAssocID="{4877E5D2-1193-4554-97F1-B1FF8021BECD}" presName="bigChev" presStyleLbl="node1" presStyleIdx="7" presStyleCnt="8"/>
      <dgm:spPr/>
    </dgm:pt>
  </dgm:ptLst>
  <dgm:cxnLst>
    <dgm:cxn modelId="{21996F05-9F7B-43E8-A5E9-238448BA147B}" type="presOf" srcId="{44421D34-29DA-48D6-9C84-4271055BD231}" destId="{1B4689C2-8A61-40AE-86DB-B1847E2DC23B}" srcOrd="0" destOrd="0" presId="urn:microsoft.com/office/officeart/2005/8/layout/lProcess3"/>
    <dgm:cxn modelId="{1911F015-D272-4A59-98FF-46596E665713}" srcId="{2E2237B7-ECBB-446A-A6EC-03BB23ED8907}" destId="{7F6FF85F-E411-4951-9017-6F654A74581A}" srcOrd="0" destOrd="0" parTransId="{EC7C332F-7C31-4A6B-A226-F6429B1BE924}" sibTransId="{E86C2D9D-D697-4BA1-A1AB-F4E42ED87F8D}"/>
    <dgm:cxn modelId="{3FC0A816-BD60-4FA1-A3D4-6B883C02501F}" type="presOf" srcId="{76BD214D-970A-4101-86B3-4113A037AF11}" destId="{788A81AE-654E-4EC9-9B5B-1459D6E670A5}" srcOrd="0" destOrd="0" presId="urn:microsoft.com/office/officeart/2005/8/layout/lProcess3"/>
    <dgm:cxn modelId="{FBE89B19-3755-42A2-BE2E-FD91450B02C0}" type="presOf" srcId="{9A9762B3-3E74-4960-942F-7074D33F8C1A}" destId="{A18C86CA-5BDB-4F2E-B3A2-A6A1E9236A1E}" srcOrd="0" destOrd="0" presId="urn:microsoft.com/office/officeart/2005/8/layout/lProcess3"/>
    <dgm:cxn modelId="{93A71223-8908-4196-9FA8-6CEE9F11F8D1}" srcId="{59C52BE8-084C-437D-9F56-A27FCEAB3E2D}" destId="{51C52FF7-93A4-4128-94A6-0185C8D84ACF}" srcOrd="0" destOrd="0" parTransId="{AFD9581F-296B-4B6C-8E19-9DADE4D69C72}" sibTransId="{666C09CE-7FFA-46B2-8DBB-6444E3A27F49}"/>
    <dgm:cxn modelId="{A3ADF327-66F2-4720-98A6-F30D9D45D874}" type="presOf" srcId="{6A24B39B-C814-4503-8DEB-68A9149E0B46}" destId="{81EB76B2-1F11-4251-887D-5118FC470373}" srcOrd="0" destOrd="0" presId="urn:microsoft.com/office/officeart/2005/8/layout/lProcess3"/>
    <dgm:cxn modelId="{FAFD152F-99D7-4CB7-82D4-B17508D62ED7}" srcId="{5DEABAF1-1BC4-4EEE-8907-DE849009B669}" destId="{9CCF12CC-D1C1-4FFB-9D75-F8EFCDCE6046}" srcOrd="0" destOrd="0" parTransId="{0595EDE4-65DF-486B-A012-9E7C318E6C18}" sibTransId="{A9720C71-9E42-442F-AE9A-D8E7BC7426D9}"/>
    <dgm:cxn modelId="{BB24E335-D34F-44C4-BCE3-B08BF368F970}" srcId="{2E2237B7-ECBB-446A-A6EC-03BB23ED8907}" destId="{9A9762B3-3E74-4960-942F-7074D33F8C1A}" srcOrd="1" destOrd="0" parTransId="{B6C644CC-2507-4D79-814B-9C4A0BD14307}" sibTransId="{7E88E0E8-8335-4449-AAAA-DA09607ED3A7}"/>
    <dgm:cxn modelId="{BB0E0560-CDA6-44D5-B962-E350B87417AD}" type="presOf" srcId="{714D31E0-DB37-42BF-A090-BD76270D4585}" destId="{0FC3442A-4A1B-44E6-8E90-75B2740FD3F8}" srcOrd="0" destOrd="0" presId="urn:microsoft.com/office/officeart/2005/8/layout/lProcess3"/>
    <dgm:cxn modelId="{D5548642-9313-4244-AC21-586B76597A0C}" srcId="{59C52BE8-084C-437D-9F56-A27FCEAB3E2D}" destId="{93D80ECF-C510-4271-BDEA-F58190EA85AF}" srcOrd="1" destOrd="0" parTransId="{99574857-A142-4D77-8D45-7E9F1521B428}" sibTransId="{B65DF402-7405-48D8-94E7-D70EEA508F77}"/>
    <dgm:cxn modelId="{30AF9442-B953-4DEB-86E2-061A05707FED}" srcId="{59C52BE8-084C-437D-9F56-A27FCEAB3E2D}" destId="{5DEABAF1-1BC4-4EEE-8907-DE849009B669}" srcOrd="4" destOrd="0" parTransId="{F7743BB9-2921-4FF7-823E-691DA7FD3C7C}" sibTransId="{8FAD4775-BC11-4247-8015-B6405548782F}"/>
    <dgm:cxn modelId="{C58A2863-2174-4FD5-89B8-2DBB4516431E}" srcId="{5DEABAF1-1BC4-4EEE-8907-DE849009B669}" destId="{76BD214D-970A-4101-86B3-4113A037AF11}" srcOrd="3" destOrd="0" parTransId="{4058EC9D-359E-4229-B11A-418B58CF5EF3}" sibTransId="{07FF9878-8AE3-4984-8DF7-221F82B3C721}"/>
    <dgm:cxn modelId="{9E4C6D44-559D-4E7B-90CC-B97699BF57E2}" srcId="{59C52BE8-084C-437D-9F56-A27FCEAB3E2D}" destId="{2E2237B7-ECBB-446A-A6EC-03BB23ED8907}" srcOrd="5" destOrd="0" parTransId="{C0EE73B2-11CB-469C-BA41-C8CBFF9B9D95}" sibTransId="{A20D6D40-26B3-49E3-B01B-A60227C58CB5}"/>
    <dgm:cxn modelId="{85786045-5AE9-47A6-AAD1-8B38E805EFC9}" srcId="{59C52BE8-084C-437D-9F56-A27FCEAB3E2D}" destId="{CDF11811-E6A2-4D2F-8FCA-B0D4CFD6B06A}" srcOrd="6" destOrd="0" parTransId="{E4D5CC37-6E54-4FA1-8D3F-3A664878BCAF}" sibTransId="{383CC061-2985-483E-867C-B24E57EE2D2F}"/>
    <dgm:cxn modelId="{62254947-9C03-4B4C-8705-8761F8092543}" type="presOf" srcId="{5DEABAF1-1BC4-4EEE-8907-DE849009B669}" destId="{C841F82F-928E-453C-B381-D774D7299DF0}" srcOrd="0" destOrd="0" presId="urn:microsoft.com/office/officeart/2005/8/layout/lProcess3"/>
    <dgm:cxn modelId="{E9E4DF67-9C19-43FD-A3D2-B5706FB42862}" srcId="{59C52BE8-084C-437D-9F56-A27FCEAB3E2D}" destId="{4877E5D2-1193-4554-97F1-B1FF8021BECD}" srcOrd="7" destOrd="0" parTransId="{EE84285D-DD2D-490E-8B99-E19EBF65DA14}" sibTransId="{9753E436-50D3-46DF-A71E-C4561B7F3FFC}"/>
    <dgm:cxn modelId="{B2696F68-7E7D-4C27-9B45-6F93C55A90C7}" type="presOf" srcId="{E67AC06A-F76A-4019-A22A-11CD1654FA69}" destId="{1F232D05-1B60-404E-9C6B-FA89AE685E76}" srcOrd="0" destOrd="0" presId="urn:microsoft.com/office/officeart/2005/8/layout/lProcess3"/>
    <dgm:cxn modelId="{BEF2964A-4789-4776-B8FB-934990F92131}" type="presOf" srcId="{E14F5AD4-E8AE-41EC-96B4-5543D9466487}" destId="{4D84EB42-933B-4CDC-B564-B0DFBB99BD0C}" srcOrd="0" destOrd="0" presId="urn:microsoft.com/office/officeart/2005/8/layout/lProcess3"/>
    <dgm:cxn modelId="{26ADCB4A-A081-4FF4-B2C6-A14F2F5FCBC3}" srcId="{5DEABAF1-1BC4-4EEE-8907-DE849009B669}" destId="{DB5906E7-884C-4C36-84AA-7FF21027CBF0}" srcOrd="1" destOrd="0" parTransId="{6724E1C7-7680-437E-9B02-BE10CDD62259}" sibTransId="{78ACE4F7-F600-445D-8CE6-5F3E1CDAAE26}"/>
    <dgm:cxn modelId="{DEFB0A4D-2C29-454F-8FDA-551A53C416FA}" type="presOf" srcId="{688B9930-2E60-4C97-8DCE-9DF4069A1EAD}" destId="{0ECE091B-A864-420B-A768-C5C6347E6A91}" srcOrd="0" destOrd="0" presId="urn:microsoft.com/office/officeart/2005/8/layout/lProcess3"/>
    <dgm:cxn modelId="{D5736572-F5BE-4ED3-908D-36384CCADF7F}" srcId="{2E2237B7-ECBB-446A-A6EC-03BB23ED8907}" destId="{75F543C8-21E7-48C3-AB51-8C5812440A82}" srcOrd="2" destOrd="0" parTransId="{434299DE-C596-4E83-ABC4-F84BD98E0BFA}" sibTransId="{8A88657D-3AC6-4AA6-8DAC-712CE727C0D1}"/>
    <dgm:cxn modelId="{DDC17A52-DDDB-4CDC-A7F0-D7DE0CEBEE9A}" type="presOf" srcId="{219F258A-BA4E-47EA-8455-97C15BD7DA8C}" destId="{D469EB0F-6018-47C9-A669-62F2C4729FDE}" srcOrd="0" destOrd="0" presId="urn:microsoft.com/office/officeart/2005/8/layout/lProcess3"/>
    <dgm:cxn modelId="{B79CAC56-0ABB-4252-B384-4671425FDD00}" srcId="{6A24B39B-C814-4503-8DEB-68A9149E0B46}" destId="{6E9A5AD3-7258-4CD0-9FE9-A4DCB247DF58}" srcOrd="1" destOrd="0" parTransId="{6172FA04-5E91-480D-B720-B872C206934E}" sibTransId="{AD5873A2-B82D-47F8-9A65-6FABBEBF6874}"/>
    <dgm:cxn modelId="{E50F417C-DFB0-4104-A122-FFA8E8A7984C}" type="presOf" srcId="{FEA05F1A-2DAF-48D1-8A46-A1DB727138D6}" destId="{E6107BAC-1B58-49F3-845B-0FB02CABAB0D}" srcOrd="0" destOrd="0" presId="urn:microsoft.com/office/officeart/2005/8/layout/lProcess3"/>
    <dgm:cxn modelId="{EC29137D-21AA-4058-9828-8EAA23C9E8C0}" type="presOf" srcId="{9CCF12CC-D1C1-4FFB-9D75-F8EFCDCE6046}" destId="{F9FC67C9-0926-47B6-95D4-C4C1182D9908}" srcOrd="0" destOrd="0" presId="urn:microsoft.com/office/officeart/2005/8/layout/lProcess3"/>
    <dgm:cxn modelId="{CAAA617E-67E8-4BAF-A620-8CA9C9B3C393}" srcId="{5DEABAF1-1BC4-4EEE-8907-DE849009B669}" destId="{44421D34-29DA-48D6-9C84-4271055BD231}" srcOrd="4" destOrd="0" parTransId="{9CDDAB5A-5F87-45F2-8C8D-047276AB0A93}" sibTransId="{B88161EE-1124-4910-8BE4-B35D7BF0AD73}"/>
    <dgm:cxn modelId="{A550A47E-17F0-4EFD-8ABF-D83B92895F8C}" type="presOf" srcId="{75F543C8-21E7-48C3-AB51-8C5812440A82}" destId="{6249EFDF-A5CE-4BA3-8140-95786C08A65C}" srcOrd="0" destOrd="0" presId="urn:microsoft.com/office/officeart/2005/8/layout/lProcess3"/>
    <dgm:cxn modelId="{E2108A7F-1E82-4E0C-9E32-4020AB9C3F0B}" srcId="{E67AC06A-F76A-4019-A22A-11CD1654FA69}" destId="{E14F5AD4-E8AE-41EC-96B4-5543D9466487}" srcOrd="1" destOrd="0" parTransId="{0E6C152F-D9A3-4A80-83F1-DF9C037B9490}" sibTransId="{EDBACD77-DD8D-4DD8-9F71-0ECD185EC3BD}"/>
    <dgm:cxn modelId="{D3A6068B-AC11-4D2F-8BDD-268256E7BB89}" srcId="{2E2237B7-ECBB-446A-A6EC-03BB23ED8907}" destId="{714D31E0-DB37-42BF-A090-BD76270D4585}" srcOrd="3" destOrd="0" parTransId="{C99BEADF-A8F9-4A6B-9B63-08178E51FC71}" sibTransId="{77616516-5BF4-46F0-914B-A60D499EEABB}"/>
    <dgm:cxn modelId="{FB93C78B-7D13-42AC-902E-B1C7750B0181}" type="presOf" srcId="{CDF11811-E6A2-4D2F-8FCA-B0D4CFD6B06A}" destId="{B55F36BD-C10B-48E1-8CF7-9B2D816488CD}" srcOrd="0" destOrd="0" presId="urn:microsoft.com/office/officeart/2005/8/layout/lProcess3"/>
    <dgm:cxn modelId="{A62D698D-6E12-423C-825A-BBDBC9072F9E}" type="presOf" srcId="{2E2237B7-ECBB-446A-A6EC-03BB23ED8907}" destId="{C64C6F6E-1027-468F-BFCB-F51DA84087B7}" srcOrd="0" destOrd="0" presId="urn:microsoft.com/office/officeart/2005/8/layout/lProcess3"/>
    <dgm:cxn modelId="{71AAF491-FD30-42B2-8CC1-677F230C1CD6}" type="presOf" srcId="{59C52BE8-084C-437D-9F56-A27FCEAB3E2D}" destId="{CD94EE27-E2CD-4678-B201-13719AF7662D}" srcOrd="0" destOrd="0" presId="urn:microsoft.com/office/officeart/2005/8/layout/lProcess3"/>
    <dgm:cxn modelId="{E55D4892-3061-4D85-9200-D596B640F9A7}" type="presOf" srcId="{A2C9DC3C-B26D-4E2E-BCB0-4F3BE29071BE}" destId="{037C46A1-5FE2-42AF-A8CE-E17FECF02935}" srcOrd="0" destOrd="0" presId="urn:microsoft.com/office/officeart/2005/8/layout/lProcess3"/>
    <dgm:cxn modelId="{AAE8F29F-6806-4049-AB51-0D2B51FDC693}" srcId="{59C52BE8-084C-437D-9F56-A27FCEAB3E2D}" destId="{6A24B39B-C814-4503-8DEB-68A9149E0B46}" srcOrd="3" destOrd="0" parTransId="{65A0955E-E7FB-48EF-8D2A-CE75FE94EEE7}" sibTransId="{679AC5AC-404B-45E8-BDB1-946456CC22A3}"/>
    <dgm:cxn modelId="{5F3927A2-52C9-4631-82CA-B72665021830}" type="presOf" srcId="{4877E5D2-1193-4554-97F1-B1FF8021BECD}" destId="{77D3CD68-AF52-40F2-8285-D76A5660473A}" srcOrd="0" destOrd="0" presId="urn:microsoft.com/office/officeart/2005/8/layout/lProcess3"/>
    <dgm:cxn modelId="{8C89A2A7-22BA-4270-B510-7E2DD0957A66}" type="presOf" srcId="{51C52FF7-93A4-4128-94A6-0185C8D84ACF}" destId="{4D675E65-B4FF-4C42-ABF9-6EBB0E33FB8D}" srcOrd="0" destOrd="0" presId="urn:microsoft.com/office/officeart/2005/8/layout/lProcess3"/>
    <dgm:cxn modelId="{59BC0CA9-E0F1-4612-8DFC-29F1715DA71D}" type="presOf" srcId="{7F6FF85F-E411-4951-9017-6F654A74581A}" destId="{6B5F03D7-BC72-4908-A23F-3F9BA2327CD2}" srcOrd="0" destOrd="0" presId="urn:microsoft.com/office/officeart/2005/8/layout/lProcess3"/>
    <dgm:cxn modelId="{066055B7-0BD5-4874-9D7F-BF75EB366B6D}" srcId="{E67AC06A-F76A-4019-A22A-11CD1654FA69}" destId="{219F258A-BA4E-47EA-8455-97C15BD7DA8C}" srcOrd="0" destOrd="0" parTransId="{52497595-8158-4537-92F7-6DC0D94A1C5C}" sibTransId="{E88B624A-DDEA-428F-AC42-B140ACDEFF7F}"/>
    <dgm:cxn modelId="{72B93DBE-D223-4E23-9B73-F919BA0C73EE}" srcId="{6A24B39B-C814-4503-8DEB-68A9149E0B46}" destId="{FEA05F1A-2DAF-48D1-8A46-A1DB727138D6}" srcOrd="0" destOrd="0" parTransId="{7E7EC76B-A4E5-48CF-8621-AD108D70CA9B}" sibTransId="{74813296-5A4A-4142-8BE4-32CC18CDB6FD}"/>
    <dgm:cxn modelId="{78678DC2-9E0C-42E2-9651-BF8EAC6C6E95}" type="presOf" srcId="{93D80ECF-C510-4271-BDEA-F58190EA85AF}" destId="{5C5A334C-8DB9-402E-9D0F-77D40C88EDDC}" srcOrd="0" destOrd="0" presId="urn:microsoft.com/office/officeart/2005/8/layout/lProcess3"/>
    <dgm:cxn modelId="{6C45D8C8-6632-4FBA-A7F6-EC94E99A0A78}" srcId="{59C52BE8-084C-437D-9F56-A27FCEAB3E2D}" destId="{E67AC06A-F76A-4019-A22A-11CD1654FA69}" srcOrd="2" destOrd="0" parTransId="{C76427FC-0470-432A-B432-0C402CDD04EB}" sibTransId="{8A0C2943-D827-42A1-8785-203B26E9F8B5}"/>
    <dgm:cxn modelId="{487CAACB-73F5-4BEF-9C6C-EA399EE351EA}" srcId="{6A24B39B-C814-4503-8DEB-68A9149E0B46}" destId="{A2C9DC3C-B26D-4E2E-BCB0-4F3BE29071BE}" srcOrd="2" destOrd="0" parTransId="{F1DDBE72-6737-44FB-B038-C3ED58FDD060}" sibTransId="{E39E84F4-1827-4419-8509-ABAB808322AA}"/>
    <dgm:cxn modelId="{DD4C21D7-F0A6-413A-A7E4-649A09D3E2BF}" srcId="{5DEABAF1-1BC4-4EEE-8907-DE849009B669}" destId="{688B9930-2E60-4C97-8DCE-9DF4069A1EAD}" srcOrd="2" destOrd="0" parTransId="{7603E8BE-15C2-4C19-8DF9-35B72B9CD64D}" sibTransId="{5C1E2384-88B5-40F1-A7E2-A22B78DD734E}"/>
    <dgm:cxn modelId="{543543E5-B25A-49D2-A8CA-E0A952949BE1}" type="presOf" srcId="{6E9A5AD3-7258-4CD0-9FE9-A4DCB247DF58}" destId="{F9FF546A-1726-46B7-8D83-611EEDD2AC07}" srcOrd="0" destOrd="0" presId="urn:microsoft.com/office/officeart/2005/8/layout/lProcess3"/>
    <dgm:cxn modelId="{80A1C7EE-AA20-4B17-A146-4285CC29C677}" type="presOf" srcId="{DB5906E7-884C-4C36-84AA-7FF21027CBF0}" destId="{918FBC21-339E-4ECE-96BD-B7AA42F6AA85}" srcOrd="0" destOrd="0" presId="urn:microsoft.com/office/officeart/2005/8/layout/lProcess3"/>
    <dgm:cxn modelId="{CBA28E71-C0B8-4C58-A320-E0251763348E}" type="presParOf" srcId="{CD94EE27-E2CD-4678-B201-13719AF7662D}" destId="{2A9DA48E-C040-4D10-A4D1-D0C49429D95B}" srcOrd="0" destOrd="0" presId="urn:microsoft.com/office/officeart/2005/8/layout/lProcess3"/>
    <dgm:cxn modelId="{3F1E1C16-3E0C-4318-B245-8E4447B6D503}" type="presParOf" srcId="{2A9DA48E-C040-4D10-A4D1-D0C49429D95B}" destId="{4D675E65-B4FF-4C42-ABF9-6EBB0E33FB8D}" srcOrd="0" destOrd="0" presId="urn:microsoft.com/office/officeart/2005/8/layout/lProcess3"/>
    <dgm:cxn modelId="{FA6AF552-43EA-453D-BA5A-10757A556CF6}" type="presParOf" srcId="{CD94EE27-E2CD-4678-B201-13719AF7662D}" destId="{A3D2A5DE-8944-4253-B8BC-60891F55263F}" srcOrd="1" destOrd="0" presId="urn:microsoft.com/office/officeart/2005/8/layout/lProcess3"/>
    <dgm:cxn modelId="{4C0113AE-FAAC-47FC-9789-C47F3CD04EEA}" type="presParOf" srcId="{CD94EE27-E2CD-4678-B201-13719AF7662D}" destId="{03BD8915-1104-4417-85C0-02E122C59AF6}" srcOrd="2" destOrd="0" presId="urn:microsoft.com/office/officeart/2005/8/layout/lProcess3"/>
    <dgm:cxn modelId="{6EDF7A6A-195C-4521-AC21-2DC4A6E08D03}" type="presParOf" srcId="{03BD8915-1104-4417-85C0-02E122C59AF6}" destId="{5C5A334C-8DB9-402E-9D0F-77D40C88EDDC}" srcOrd="0" destOrd="0" presId="urn:microsoft.com/office/officeart/2005/8/layout/lProcess3"/>
    <dgm:cxn modelId="{964926FC-D59E-43A9-92C7-0BE609F9F289}" type="presParOf" srcId="{CD94EE27-E2CD-4678-B201-13719AF7662D}" destId="{F593A0DB-9B98-4090-8530-02977821AF62}" srcOrd="3" destOrd="0" presId="urn:microsoft.com/office/officeart/2005/8/layout/lProcess3"/>
    <dgm:cxn modelId="{11980B8B-66B7-4306-9001-1345C8B24178}" type="presParOf" srcId="{CD94EE27-E2CD-4678-B201-13719AF7662D}" destId="{A35D108D-AF52-4292-86AD-A7479D1AE8F8}" srcOrd="4" destOrd="0" presId="urn:microsoft.com/office/officeart/2005/8/layout/lProcess3"/>
    <dgm:cxn modelId="{FC0D429A-9143-48E7-9C86-DE20A3DFA0A7}" type="presParOf" srcId="{A35D108D-AF52-4292-86AD-A7479D1AE8F8}" destId="{1F232D05-1B60-404E-9C6B-FA89AE685E76}" srcOrd="0" destOrd="0" presId="urn:microsoft.com/office/officeart/2005/8/layout/lProcess3"/>
    <dgm:cxn modelId="{2D11255F-F6EA-4CDB-8AD4-0998741FB00D}" type="presParOf" srcId="{A35D108D-AF52-4292-86AD-A7479D1AE8F8}" destId="{2B9FCE61-47C4-4495-A397-5CBF3D7A1FEB}" srcOrd="1" destOrd="0" presId="urn:microsoft.com/office/officeart/2005/8/layout/lProcess3"/>
    <dgm:cxn modelId="{0F416CF7-3A1F-4E03-8439-838116451C6D}" type="presParOf" srcId="{A35D108D-AF52-4292-86AD-A7479D1AE8F8}" destId="{D469EB0F-6018-47C9-A669-62F2C4729FDE}" srcOrd="2" destOrd="0" presId="urn:microsoft.com/office/officeart/2005/8/layout/lProcess3"/>
    <dgm:cxn modelId="{D73E5418-0C72-4983-BF06-71C0F0CA0D6B}" type="presParOf" srcId="{A35D108D-AF52-4292-86AD-A7479D1AE8F8}" destId="{198094F9-B9F1-427C-9EF8-7E2AFD396F4A}" srcOrd="3" destOrd="0" presId="urn:microsoft.com/office/officeart/2005/8/layout/lProcess3"/>
    <dgm:cxn modelId="{6E2CBA7A-5DD2-47DA-A6F0-6788268B0407}" type="presParOf" srcId="{A35D108D-AF52-4292-86AD-A7479D1AE8F8}" destId="{4D84EB42-933B-4CDC-B564-B0DFBB99BD0C}" srcOrd="4" destOrd="0" presId="urn:microsoft.com/office/officeart/2005/8/layout/lProcess3"/>
    <dgm:cxn modelId="{A5AAA0FA-8FB4-443A-B301-A854BD3EC8F8}" type="presParOf" srcId="{CD94EE27-E2CD-4678-B201-13719AF7662D}" destId="{98CBAA42-3893-4D17-BE4E-4A576944B6EC}" srcOrd="5" destOrd="0" presId="urn:microsoft.com/office/officeart/2005/8/layout/lProcess3"/>
    <dgm:cxn modelId="{BC4DEF9F-B141-4854-A21A-33AF6CCB4EC6}" type="presParOf" srcId="{CD94EE27-E2CD-4678-B201-13719AF7662D}" destId="{4DF17CA2-FC12-4CB4-939B-8F6F8A5C0947}" srcOrd="6" destOrd="0" presId="urn:microsoft.com/office/officeart/2005/8/layout/lProcess3"/>
    <dgm:cxn modelId="{BDA6CDE2-449D-4CD9-A866-EB260E44B358}" type="presParOf" srcId="{4DF17CA2-FC12-4CB4-939B-8F6F8A5C0947}" destId="{81EB76B2-1F11-4251-887D-5118FC470373}" srcOrd="0" destOrd="0" presId="urn:microsoft.com/office/officeart/2005/8/layout/lProcess3"/>
    <dgm:cxn modelId="{648FB317-9E7A-480C-B691-DAF225B6BB59}" type="presParOf" srcId="{4DF17CA2-FC12-4CB4-939B-8F6F8A5C0947}" destId="{C2C01CD1-203B-4078-8B45-9BD3D3CB520D}" srcOrd="1" destOrd="0" presId="urn:microsoft.com/office/officeart/2005/8/layout/lProcess3"/>
    <dgm:cxn modelId="{36B29883-3756-4F41-87EE-CF8E40ACA9D1}" type="presParOf" srcId="{4DF17CA2-FC12-4CB4-939B-8F6F8A5C0947}" destId="{E6107BAC-1B58-49F3-845B-0FB02CABAB0D}" srcOrd="2" destOrd="0" presId="urn:microsoft.com/office/officeart/2005/8/layout/lProcess3"/>
    <dgm:cxn modelId="{04EE15D8-E367-4F51-913F-45B749B26CDF}" type="presParOf" srcId="{4DF17CA2-FC12-4CB4-939B-8F6F8A5C0947}" destId="{8EA98FCD-056C-4BB8-988D-1A03B9225E12}" srcOrd="3" destOrd="0" presId="urn:microsoft.com/office/officeart/2005/8/layout/lProcess3"/>
    <dgm:cxn modelId="{F83527EB-00CD-470B-ABD4-ED6933B401D7}" type="presParOf" srcId="{4DF17CA2-FC12-4CB4-939B-8F6F8A5C0947}" destId="{F9FF546A-1726-46B7-8D83-611EEDD2AC07}" srcOrd="4" destOrd="0" presId="urn:microsoft.com/office/officeart/2005/8/layout/lProcess3"/>
    <dgm:cxn modelId="{3101B693-40D2-4C8C-BB77-BB4A3631141C}" type="presParOf" srcId="{4DF17CA2-FC12-4CB4-939B-8F6F8A5C0947}" destId="{F78C23DA-3DA7-4A40-803B-A50C6B5E410A}" srcOrd="5" destOrd="0" presId="urn:microsoft.com/office/officeart/2005/8/layout/lProcess3"/>
    <dgm:cxn modelId="{7A76B583-C1DF-4609-A36B-569AF0A6798C}" type="presParOf" srcId="{4DF17CA2-FC12-4CB4-939B-8F6F8A5C0947}" destId="{037C46A1-5FE2-42AF-A8CE-E17FECF02935}" srcOrd="6" destOrd="0" presId="urn:microsoft.com/office/officeart/2005/8/layout/lProcess3"/>
    <dgm:cxn modelId="{181BA8EF-766F-4B8B-9817-DDDE90751D3C}" type="presParOf" srcId="{CD94EE27-E2CD-4678-B201-13719AF7662D}" destId="{094C09E0-8EA9-48F9-9F83-1968F3C35339}" srcOrd="7" destOrd="0" presId="urn:microsoft.com/office/officeart/2005/8/layout/lProcess3"/>
    <dgm:cxn modelId="{17BADF3A-8B5E-46D7-B90C-C6A6B9234742}" type="presParOf" srcId="{CD94EE27-E2CD-4678-B201-13719AF7662D}" destId="{3AEA4ABC-D1D4-4290-BD54-69ABE42A6997}" srcOrd="8" destOrd="0" presId="urn:microsoft.com/office/officeart/2005/8/layout/lProcess3"/>
    <dgm:cxn modelId="{F4DACE00-D149-4265-A780-FDB0A3284195}" type="presParOf" srcId="{3AEA4ABC-D1D4-4290-BD54-69ABE42A6997}" destId="{C841F82F-928E-453C-B381-D774D7299DF0}" srcOrd="0" destOrd="0" presId="urn:microsoft.com/office/officeart/2005/8/layout/lProcess3"/>
    <dgm:cxn modelId="{B5137A4F-DFAC-495A-8533-273C0B037C0A}" type="presParOf" srcId="{3AEA4ABC-D1D4-4290-BD54-69ABE42A6997}" destId="{B92BC5C8-33C3-4F6D-A633-306199BE54EE}" srcOrd="1" destOrd="0" presId="urn:microsoft.com/office/officeart/2005/8/layout/lProcess3"/>
    <dgm:cxn modelId="{CD21C74D-D474-4771-BFD4-C6583A088CDD}" type="presParOf" srcId="{3AEA4ABC-D1D4-4290-BD54-69ABE42A6997}" destId="{F9FC67C9-0926-47B6-95D4-C4C1182D9908}" srcOrd="2" destOrd="0" presId="urn:microsoft.com/office/officeart/2005/8/layout/lProcess3"/>
    <dgm:cxn modelId="{BE8AC9C5-2E1A-420C-9EF4-630393F05860}" type="presParOf" srcId="{3AEA4ABC-D1D4-4290-BD54-69ABE42A6997}" destId="{5783B573-292D-4784-809A-57A3C95EE5DD}" srcOrd="3" destOrd="0" presId="urn:microsoft.com/office/officeart/2005/8/layout/lProcess3"/>
    <dgm:cxn modelId="{A1560840-BE8C-4DC2-98E9-477FBE0079F5}" type="presParOf" srcId="{3AEA4ABC-D1D4-4290-BD54-69ABE42A6997}" destId="{918FBC21-339E-4ECE-96BD-B7AA42F6AA85}" srcOrd="4" destOrd="0" presId="urn:microsoft.com/office/officeart/2005/8/layout/lProcess3"/>
    <dgm:cxn modelId="{85450C25-65FC-4242-B7D4-F39A5AACD021}" type="presParOf" srcId="{3AEA4ABC-D1D4-4290-BD54-69ABE42A6997}" destId="{5551D365-3995-4812-8C79-3C01E953DC1E}" srcOrd="5" destOrd="0" presId="urn:microsoft.com/office/officeart/2005/8/layout/lProcess3"/>
    <dgm:cxn modelId="{1659F06E-3C99-49BC-A8CC-182597F3ED6C}" type="presParOf" srcId="{3AEA4ABC-D1D4-4290-BD54-69ABE42A6997}" destId="{0ECE091B-A864-420B-A768-C5C6347E6A91}" srcOrd="6" destOrd="0" presId="urn:microsoft.com/office/officeart/2005/8/layout/lProcess3"/>
    <dgm:cxn modelId="{7A59B41B-AE1D-45C7-80FA-D430C1B88136}" type="presParOf" srcId="{3AEA4ABC-D1D4-4290-BD54-69ABE42A6997}" destId="{44DC6F37-2D7D-4297-B4CD-6D52390A4CB8}" srcOrd="7" destOrd="0" presId="urn:microsoft.com/office/officeart/2005/8/layout/lProcess3"/>
    <dgm:cxn modelId="{110BA8F4-BD0B-4246-91CA-3222B9A4F2C8}" type="presParOf" srcId="{3AEA4ABC-D1D4-4290-BD54-69ABE42A6997}" destId="{788A81AE-654E-4EC9-9B5B-1459D6E670A5}" srcOrd="8" destOrd="0" presId="urn:microsoft.com/office/officeart/2005/8/layout/lProcess3"/>
    <dgm:cxn modelId="{419828B2-673C-4179-8683-6D375195C3EC}" type="presParOf" srcId="{3AEA4ABC-D1D4-4290-BD54-69ABE42A6997}" destId="{D1B87D7D-19AB-4449-B81D-4234BC3DF680}" srcOrd="9" destOrd="0" presId="urn:microsoft.com/office/officeart/2005/8/layout/lProcess3"/>
    <dgm:cxn modelId="{60ABCFA7-5149-4488-AD07-9FF93E3C7742}" type="presParOf" srcId="{3AEA4ABC-D1D4-4290-BD54-69ABE42A6997}" destId="{1B4689C2-8A61-40AE-86DB-B1847E2DC23B}" srcOrd="10" destOrd="0" presId="urn:microsoft.com/office/officeart/2005/8/layout/lProcess3"/>
    <dgm:cxn modelId="{2D9527D7-AA0F-46BD-8D4E-FF9F1F7D441E}" type="presParOf" srcId="{CD94EE27-E2CD-4678-B201-13719AF7662D}" destId="{AC19DF3B-1F96-4F2C-BFCA-7310A1F9472B}" srcOrd="9" destOrd="0" presId="urn:microsoft.com/office/officeart/2005/8/layout/lProcess3"/>
    <dgm:cxn modelId="{E52BBD32-AB98-4807-9F14-39475181F48E}" type="presParOf" srcId="{CD94EE27-E2CD-4678-B201-13719AF7662D}" destId="{9C416857-CC8F-4CA5-B354-92A6A7BB7BE4}" srcOrd="10" destOrd="0" presId="urn:microsoft.com/office/officeart/2005/8/layout/lProcess3"/>
    <dgm:cxn modelId="{48D19B95-A10A-4D46-811F-50D0904F5C27}" type="presParOf" srcId="{9C416857-CC8F-4CA5-B354-92A6A7BB7BE4}" destId="{C64C6F6E-1027-468F-BFCB-F51DA84087B7}" srcOrd="0" destOrd="0" presId="urn:microsoft.com/office/officeart/2005/8/layout/lProcess3"/>
    <dgm:cxn modelId="{F242A730-9C6E-4073-923D-B95AA0D39019}" type="presParOf" srcId="{9C416857-CC8F-4CA5-B354-92A6A7BB7BE4}" destId="{A8B68FA9-F25C-4036-9B7A-A032E579BD76}" srcOrd="1" destOrd="0" presId="urn:microsoft.com/office/officeart/2005/8/layout/lProcess3"/>
    <dgm:cxn modelId="{A07DE47F-30EA-4285-97B9-38950156E725}" type="presParOf" srcId="{9C416857-CC8F-4CA5-B354-92A6A7BB7BE4}" destId="{6B5F03D7-BC72-4908-A23F-3F9BA2327CD2}" srcOrd="2" destOrd="0" presId="urn:microsoft.com/office/officeart/2005/8/layout/lProcess3"/>
    <dgm:cxn modelId="{E7C4B39E-C995-4E34-B797-BD29825363F7}" type="presParOf" srcId="{9C416857-CC8F-4CA5-B354-92A6A7BB7BE4}" destId="{BFFF4FF4-523E-41E6-8FCA-B2BB576C6C9D}" srcOrd="3" destOrd="0" presId="urn:microsoft.com/office/officeart/2005/8/layout/lProcess3"/>
    <dgm:cxn modelId="{E0ED0582-4371-4303-B741-FB380D886E79}" type="presParOf" srcId="{9C416857-CC8F-4CA5-B354-92A6A7BB7BE4}" destId="{A18C86CA-5BDB-4F2E-B3A2-A6A1E9236A1E}" srcOrd="4" destOrd="0" presId="urn:microsoft.com/office/officeart/2005/8/layout/lProcess3"/>
    <dgm:cxn modelId="{53A6CA50-1ED7-4843-9717-5F23E7EE9E47}" type="presParOf" srcId="{9C416857-CC8F-4CA5-B354-92A6A7BB7BE4}" destId="{613C44B4-3618-4572-9B92-A7DF9F289369}" srcOrd="5" destOrd="0" presId="urn:microsoft.com/office/officeart/2005/8/layout/lProcess3"/>
    <dgm:cxn modelId="{6FE65B46-110A-458A-A457-DB9F23E4B710}" type="presParOf" srcId="{9C416857-CC8F-4CA5-B354-92A6A7BB7BE4}" destId="{6249EFDF-A5CE-4BA3-8140-95786C08A65C}" srcOrd="6" destOrd="0" presId="urn:microsoft.com/office/officeart/2005/8/layout/lProcess3"/>
    <dgm:cxn modelId="{4E760001-9FEA-446F-ACF6-FBF02993645F}" type="presParOf" srcId="{9C416857-CC8F-4CA5-B354-92A6A7BB7BE4}" destId="{19E1DDFE-100F-4B2E-A11F-7C55AD40CE22}" srcOrd="7" destOrd="0" presId="urn:microsoft.com/office/officeart/2005/8/layout/lProcess3"/>
    <dgm:cxn modelId="{D284BCE5-C62B-46EA-866A-E2F8DF2EC0D5}" type="presParOf" srcId="{9C416857-CC8F-4CA5-B354-92A6A7BB7BE4}" destId="{0FC3442A-4A1B-44E6-8E90-75B2740FD3F8}" srcOrd="8" destOrd="0" presId="urn:microsoft.com/office/officeart/2005/8/layout/lProcess3"/>
    <dgm:cxn modelId="{84CCB74C-AF18-46F1-9F4D-8FB68AFEB1DB}" type="presParOf" srcId="{CD94EE27-E2CD-4678-B201-13719AF7662D}" destId="{8BEC8FE3-9F53-49ED-A4D3-83E919E3991E}" srcOrd="11" destOrd="0" presId="urn:microsoft.com/office/officeart/2005/8/layout/lProcess3"/>
    <dgm:cxn modelId="{6B7269CF-4E0D-46EB-84C9-612419B63701}" type="presParOf" srcId="{CD94EE27-E2CD-4678-B201-13719AF7662D}" destId="{30A11246-D4D0-43FF-878B-B34B11D7C631}" srcOrd="12" destOrd="0" presId="urn:microsoft.com/office/officeart/2005/8/layout/lProcess3"/>
    <dgm:cxn modelId="{9787713D-5A83-4A9D-BA0E-5395F8B427EA}" type="presParOf" srcId="{30A11246-D4D0-43FF-878B-B34B11D7C631}" destId="{B55F36BD-C10B-48E1-8CF7-9B2D816488CD}" srcOrd="0" destOrd="0" presId="urn:microsoft.com/office/officeart/2005/8/layout/lProcess3"/>
    <dgm:cxn modelId="{2158D749-8F82-4302-B812-0C6F77E9AFF4}" type="presParOf" srcId="{CD94EE27-E2CD-4678-B201-13719AF7662D}" destId="{9F593B8C-D8CD-4CB4-9491-D34FC7078A76}" srcOrd="13" destOrd="0" presId="urn:microsoft.com/office/officeart/2005/8/layout/lProcess3"/>
    <dgm:cxn modelId="{63901EA9-519F-41EF-8BB3-24F50295E308}" type="presParOf" srcId="{CD94EE27-E2CD-4678-B201-13719AF7662D}" destId="{A87351D7-0054-4923-96F7-AE65D359F169}" srcOrd="14" destOrd="0" presId="urn:microsoft.com/office/officeart/2005/8/layout/lProcess3"/>
    <dgm:cxn modelId="{5A51994D-7C9D-4AE8-A3FE-71C16E252166}" type="presParOf" srcId="{A87351D7-0054-4923-96F7-AE65D359F169}" destId="{77D3CD68-AF52-40F2-8285-D76A5660473A}" srcOrd="0" destOrd="0" presId="urn:microsoft.com/office/officeart/2005/8/layout/l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675E65-B4FF-4C42-ABF9-6EBB0E33FB8D}">
      <dsp:nvSpPr>
        <dsp:cNvPr id="0" name=""/>
        <dsp:cNvSpPr/>
      </dsp:nvSpPr>
      <dsp:spPr>
        <a:xfrm>
          <a:off x="2068637" y="4619"/>
          <a:ext cx="2215620" cy="886248"/>
        </a:xfrm>
        <a:prstGeom prst="chevron">
          <a:avLst/>
        </a:prstGeom>
        <a:gradFill rotWithShape="0">
          <a:gsLst>
            <a:gs pos="0">
              <a:schemeClr val="accent2">
                <a:hueOff val="0"/>
                <a:satOff val="0"/>
                <a:lumOff val="0"/>
                <a:alphaOff val="0"/>
                <a:tint val="50000"/>
                <a:satMod val="300000"/>
              </a:schemeClr>
            </a:gs>
            <a:gs pos="35000">
              <a:schemeClr val="accent2">
                <a:hueOff val="0"/>
                <a:satOff val="0"/>
                <a:lumOff val="0"/>
                <a:alphaOff val="0"/>
                <a:tint val="37000"/>
                <a:satMod val="300000"/>
              </a:schemeClr>
            </a:gs>
            <a:gs pos="100000">
              <a:schemeClr val="accent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0320" tIns="10160" rIns="0" bIns="10160" numCol="1" spcCol="1270" anchor="ctr" anchorCtr="0">
          <a:noAutofit/>
        </a:bodyPr>
        <a:lstStyle/>
        <a:p>
          <a:pPr marL="0" lvl="0" indent="0" algn="ctr" defTabSz="711200" rtl="0">
            <a:lnSpc>
              <a:spcPct val="90000"/>
            </a:lnSpc>
            <a:spcBef>
              <a:spcPct val="0"/>
            </a:spcBef>
            <a:spcAft>
              <a:spcPct val="35000"/>
            </a:spcAft>
            <a:buNone/>
          </a:pPr>
          <a:r>
            <a:rPr lang="en-IN" sz="1600" kern="1200">
              <a:latin typeface="Cardo" panose="020B0604020202020204" charset="-79"/>
              <a:ea typeface="Cardo" panose="020B0604020202020204" charset="-79"/>
              <a:cs typeface="Cardo" panose="020B0604020202020204" charset="-79"/>
            </a:rPr>
            <a:t>Objective </a:t>
          </a:r>
        </a:p>
      </dsp:txBody>
      <dsp:txXfrm>
        <a:off x="2511761" y="4619"/>
        <a:ext cx="1329372" cy="886248"/>
      </dsp:txXfrm>
    </dsp:sp>
    <dsp:sp modelId="{5C5A334C-8DB9-402E-9D0F-77D40C88EDDC}">
      <dsp:nvSpPr>
        <dsp:cNvPr id="0" name=""/>
        <dsp:cNvSpPr/>
      </dsp:nvSpPr>
      <dsp:spPr>
        <a:xfrm>
          <a:off x="2068637" y="1014942"/>
          <a:ext cx="2215620" cy="886248"/>
        </a:xfrm>
        <a:prstGeom prst="chevron">
          <a:avLst/>
        </a:prstGeom>
        <a:gradFill rotWithShape="0">
          <a:gsLst>
            <a:gs pos="0">
              <a:schemeClr val="accent3">
                <a:hueOff val="0"/>
                <a:satOff val="0"/>
                <a:lumOff val="0"/>
                <a:alphaOff val="0"/>
                <a:tint val="50000"/>
                <a:satMod val="300000"/>
              </a:schemeClr>
            </a:gs>
            <a:gs pos="35000">
              <a:schemeClr val="accent3">
                <a:hueOff val="0"/>
                <a:satOff val="0"/>
                <a:lumOff val="0"/>
                <a:alphaOff val="0"/>
                <a:tint val="37000"/>
                <a:satMod val="300000"/>
              </a:schemeClr>
            </a:gs>
            <a:gs pos="100000">
              <a:schemeClr val="accent3">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0320" tIns="10160" rIns="0" bIns="10160" numCol="1" spcCol="1270" anchor="ctr" anchorCtr="0">
          <a:noAutofit/>
        </a:bodyPr>
        <a:lstStyle/>
        <a:p>
          <a:pPr marL="0" lvl="0" indent="0" algn="ctr" defTabSz="711200">
            <a:lnSpc>
              <a:spcPct val="90000"/>
            </a:lnSpc>
            <a:spcBef>
              <a:spcPct val="0"/>
            </a:spcBef>
            <a:spcAft>
              <a:spcPct val="35000"/>
            </a:spcAft>
            <a:buNone/>
          </a:pPr>
          <a:r>
            <a:rPr lang="en-IN" sz="1600" kern="1200">
              <a:latin typeface="Cardo" panose="020B0604020202020204" charset="-79"/>
              <a:ea typeface="Cardo" panose="020B0604020202020204" charset="-79"/>
              <a:cs typeface="Cardo" panose="020B0604020202020204" charset="-79"/>
            </a:rPr>
            <a:t>Previous Work</a:t>
          </a:r>
        </a:p>
      </dsp:txBody>
      <dsp:txXfrm>
        <a:off x="2511761" y="1014942"/>
        <a:ext cx="1329372" cy="886248"/>
      </dsp:txXfrm>
    </dsp:sp>
    <dsp:sp modelId="{1F232D05-1B60-404E-9C6B-FA89AE685E76}">
      <dsp:nvSpPr>
        <dsp:cNvPr id="0" name=""/>
        <dsp:cNvSpPr/>
      </dsp:nvSpPr>
      <dsp:spPr>
        <a:xfrm>
          <a:off x="2068637" y="2025265"/>
          <a:ext cx="2215620" cy="886248"/>
        </a:xfrm>
        <a:prstGeom prst="chevron">
          <a:avLst/>
        </a:prstGeom>
        <a:gradFill rotWithShape="0">
          <a:gsLst>
            <a:gs pos="0">
              <a:schemeClr val="accent4">
                <a:hueOff val="0"/>
                <a:satOff val="0"/>
                <a:lumOff val="0"/>
                <a:alphaOff val="0"/>
                <a:tint val="50000"/>
                <a:satMod val="300000"/>
              </a:schemeClr>
            </a:gs>
            <a:gs pos="35000">
              <a:schemeClr val="accent4">
                <a:hueOff val="0"/>
                <a:satOff val="0"/>
                <a:lumOff val="0"/>
                <a:alphaOff val="0"/>
                <a:tint val="37000"/>
                <a:satMod val="300000"/>
              </a:schemeClr>
            </a:gs>
            <a:gs pos="100000">
              <a:schemeClr val="accent4">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0320" tIns="10160" rIns="0" bIns="10160" numCol="1" spcCol="1270" anchor="ctr" anchorCtr="0">
          <a:noAutofit/>
        </a:bodyPr>
        <a:lstStyle/>
        <a:p>
          <a:pPr marL="0" lvl="0" indent="0" algn="ctr" defTabSz="711200">
            <a:lnSpc>
              <a:spcPct val="90000"/>
            </a:lnSpc>
            <a:spcBef>
              <a:spcPct val="0"/>
            </a:spcBef>
            <a:spcAft>
              <a:spcPct val="35000"/>
            </a:spcAft>
            <a:buNone/>
          </a:pPr>
          <a:r>
            <a:rPr lang="en-IN" sz="1600" kern="1200">
              <a:latin typeface="Cardo" panose="020B0604020202020204" charset="-79"/>
              <a:ea typeface="Cardo" panose="020B0604020202020204" charset="-79"/>
              <a:cs typeface="Cardo" panose="020B0604020202020204" charset="-79"/>
            </a:rPr>
            <a:t>Speech Gan</a:t>
          </a:r>
        </a:p>
      </dsp:txBody>
      <dsp:txXfrm>
        <a:off x="2511761" y="2025265"/>
        <a:ext cx="1329372" cy="886248"/>
      </dsp:txXfrm>
    </dsp:sp>
    <dsp:sp modelId="{D469EB0F-6018-47C9-A669-62F2C4729FDE}">
      <dsp:nvSpPr>
        <dsp:cNvPr id="0" name=""/>
        <dsp:cNvSpPr/>
      </dsp:nvSpPr>
      <dsp:spPr>
        <a:xfrm>
          <a:off x="3996227" y="2100596"/>
          <a:ext cx="1838965" cy="735586"/>
        </a:xfrm>
        <a:prstGeom prst="chevron">
          <a:avLst/>
        </a:prstGeom>
        <a:solidFill>
          <a:schemeClr val="accent2">
            <a:tint val="40000"/>
            <a:alpha val="90000"/>
            <a:hueOff val="0"/>
            <a:satOff val="0"/>
            <a:lumOff val="0"/>
            <a:alphaOff val="0"/>
          </a:schemeClr>
        </a:solidFill>
        <a:ln w="9525" cap="flat" cmpd="sng" algn="ctr">
          <a:solidFill>
            <a:schemeClr val="accent2">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7780" tIns="8890" rIns="0" bIns="8890" numCol="1" spcCol="1270" anchor="ctr" anchorCtr="0">
          <a:noAutofit/>
        </a:bodyPr>
        <a:lstStyle/>
        <a:p>
          <a:pPr marL="0" lvl="0" indent="0" algn="ctr" defTabSz="622300">
            <a:lnSpc>
              <a:spcPct val="90000"/>
            </a:lnSpc>
            <a:spcBef>
              <a:spcPct val="0"/>
            </a:spcBef>
            <a:spcAft>
              <a:spcPct val="35000"/>
            </a:spcAft>
            <a:buNone/>
          </a:pPr>
          <a:r>
            <a:rPr lang="en-IN" sz="1400" kern="1200">
              <a:latin typeface="Cardo" panose="020B0604020202020204" charset="-79"/>
              <a:ea typeface="Cardo" panose="020B0604020202020204" charset="-79"/>
              <a:cs typeface="Cardo" panose="020B0604020202020204" charset="-79"/>
            </a:rPr>
            <a:t>Loss Function</a:t>
          </a:r>
        </a:p>
      </dsp:txBody>
      <dsp:txXfrm>
        <a:off x="4364020" y="2100596"/>
        <a:ext cx="1103379" cy="735586"/>
      </dsp:txXfrm>
    </dsp:sp>
    <dsp:sp modelId="{4D84EB42-933B-4CDC-B564-B0DFBB99BD0C}">
      <dsp:nvSpPr>
        <dsp:cNvPr id="0" name=""/>
        <dsp:cNvSpPr/>
      </dsp:nvSpPr>
      <dsp:spPr>
        <a:xfrm>
          <a:off x="5577738" y="2100596"/>
          <a:ext cx="1838965" cy="735586"/>
        </a:xfrm>
        <a:prstGeom prst="chevron">
          <a:avLst/>
        </a:prstGeom>
        <a:solidFill>
          <a:schemeClr val="accent3">
            <a:tint val="40000"/>
            <a:alpha val="90000"/>
            <a:hueOff val="0"/>
            <a:satOff val="0"/>
            <a:lumOff val="0"/>
            <a:alphaOff val="0"/>
          </a:schemeClr>
        </a:solidFill>
        <a:ln w="9525" cap="flat" cmpd="sng" algn="ctr">
          <a:solidFill>
            <a:schemeClr val="accent3">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7780" tIns="8890" rIns="0" bIns="8890" numCol="1" spcCol="1270" anchor="ctr" anchorCtr="0">
          <a:noAutofit/>
        </a:bodyPr>
        <a:lstStyle/>
        <a:p>
          <a:pPr marL="0" lvl="0" indent="0" algn="ctr" defTabSz="622300">
            <a:lnSpc>
              <a:spcPct val="90000"/>
            </a:lnSpc>
            <a:spcBef>
              <a:spcPct val="0"/>
            </a:spcBef>
            <a:spcAft>
              <a:spcPct val="35000"/>
            </a:spcAft>
            <a:buNone/>
          </a:pPr>
          <a:r>
            <a:rPr lang="en-IN" sz="1400" kern="1200">
              <a:latin typeface="Cardo" panose="020B0604020202020204" charset="-79"/>
              <a:ea typeface="Cardo" panose="020B0604020202020204" charset="-79"/>
              <a:cs typeface="Cardo" panose="020B0604020202020204" charset="-79"/>
            </a:rPr>
            <a:t>Block Diagram</a:t>
          </a:r>
        </a:p>
      </dsp:txBody>
      <dsp:txXfrm>
        <a:off x="5945531" y="2100596"/>
        <a:ext cx="1103379" cy="735586"/>
      </dsp:txXfrm>
    </dsp:sp>
    <dsp:sp modelId="{81EB76B2-1F11-4251-887D-5118FC470373}">
      <dsp:nvSpPr>
        <dsp:cNvPr id="0" name=""/>
        <dsp:cNvSpPr/>
      </dsp:nvSpPr>
      <dsp:spPr>
        <a:xfrm>
          <a:off x="2068637" y="3035588"/>
          <a:ext cx="2215620" cy="886248"/>
        </a:xfrm>
        <a:prstGeom prst="chevron">
          <a:avLst/>
        </a:prstGeom>
        <a:gradFill rotWithShape="0">
          <a:gsLst>
            <a:gs pos="0">
              <a:schemeClr val="accent5">
                <a:hueOff val="0"/>
                <a:satOff val="0"/>
                <a:lumOff val="0"/>
                <a:alphaOff val="0"/>
                <a:tint val="50000"/>
                <a:satMod val="300000"/>
              </a:schemeClr>
            </a:gs>
            <a:gs pos="35000">
              <a:schemeClr val="accent5">
                <a:hueOff val="0"/>
                <a:satOff val="0"/>
                <a:lumOff val="0"/>
                <a:alphaOff val="0"/>
                <a:tint val="37000"/>
                <a:satMod val="300000"/>
              </a:schemeClr>
            </a:gs>
            <a:gs pos="100000">
              <a:schemeClr val="accent5">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0320" tIns="10160" rIns="0" bIns="10160" numCol="1" spcCol="1270" anchor="ctr" anchorCtr="0">
          <a:noAutofit/>
        </a:bodyPr>
        <a:lstStyle/>
        <a:p>
          <a:pPr marL="0" lvl="0" indent="0" algn="ctr" defTabSz="711200">
            <a:lnSpc>
              <a:spcPct val="90000"/>
            </a:lnSpc>
            <a:spcBef>
              <a:spcPct val="0"/>
            </a:spcBef>
            <a:spcAft>
              <a:spcPct val="35000"/>
            </a:spcAft>
            <a:buNone/>
          </a:pPr>
          <a:r>
            <a:rPr lang="en-US" sz="1600" kern="1200">
              <a:latin typeface="Cardo" panose="020B0604020202020204" charset="-79"/>
              <a:ea typeface="Cardo" panose="020B0604020202020204" charset="-79"/>
              <a:cs typeface="Cardo" panose="020B0604020202020204" charset="-79"/>
            </a:rPr>
            <a:t>Architecture</a:t>
          </a:r>
          <a:endParaRPr lang="en-IN" sz="1600" kern="1200">
            <a:latin typeface="Cardo" panose="020B0604020202020204" charset="-79"/>
            <a:ea typeface="Cardo" panose="020B0604020202020204" charset="-79"/>
            <a:cs typeface="Cardo" panose="020B0604020202020204" charset="-79"/>
          </a:endParaRPr>
        </a:p>
      </dsp:txBody>
      <dsp:txXfrm>
        <a:off x="2511761" y="3035588"/>
        <a:ext cx="1329372" cy="886248"/>
      </dsp:txXfrm>
    </dsp:sp>
    <dsp:sp modelId="{E6107BAC-1B58-49F3-845B-0FB02CABAB0D}">
      <dsp:nvSpPr>
        <dsp:cNvPr id="0" name=""/>
        <dsp:cNvSpPr/>
      </dsp:nvSpPr>
      <dsp:spPr>
        <a:xfrm>
          <a:off x="3996227" y="3110919"/>
          <a:ext cx="1838965" cy="735586"/>
        </a:xfrm>
        <a:prstGeom prst="chevron">
          <a:avLst/>
        </a:prstGeom>
        <a:solidFill>
          <a:schemeClr val="accent4">
            <a:tint val="40000"/>
            <a:alpha val="90000"/>
            <a:hueOff val="0"/>
            <a:satOff val="0"/>
            <a:lumOff val="0"/>
            <a:alphaOff val="0"/>
          </a:schemeClr>
        </a:solidFill>
        <a:ln w="9525" cap="flat" cmpd="sng" algn="ctr">
          <a:solidFill>
            <a:schemeClr val="accent4">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7780" tIns="8890" rIns="0" bIns="8890" numCol="1" spcCol="1270" anchor="ctr" anchorCtr="0">
          <a:noAutofit/>
        </a:bodyPr>
        <a:lstStyle/>
        <a:p>
          <a:pPr marL="0" lvl="0" indent="0" algn="ctr" defTabSz="622300">
            <a:lnSpc>
              <a:spcPct val="90000"/>
            </a:lnSpc>
            <a:spcBef>
              <a:spcPct val="0"/>
            </a:spcBef>
            <a:spcAft>
              <a:spcPct val="35000"/>
            </a:spcAft>
            <a:buNone/>
          </a:pPr>
          <a:r>
            <a:rPr lang="en-US" sz="1400" kern="1200">
              <a:latin typeface="Cardo" panose="020B0604020202020204" charset="-79"/>
              <a:ea typeface="Cardo" panose="020B0604020202020204" charset="-79"/>
              <a:cs typeface="Cardo" panose="020B0604020202020204" charset="-79"/>
            </a:rPr>
            <a:t>Loss Function </a:t>
          </a:r>
          <a:endParaRPr lang="en-IN" sz="1400" kern="1200">
            <a:latin typeface="Cardo" panose="020B0604020202020204" charset="-79"/>
            <a:ea typeface="Cardo" panose="020B0604020202020204" charset="-79"/>
            <a:cs typeface="Cardo" panose="020B0604020202020204" charset="-79"/>
          </a:endParaRPr>
        </a:p>
      </dsp:txBody>
      <dsp:txXfrm>
        <a:off x="4364020" y="3110919"/>
        <a:ext cx="1103379" cy="735586"/>
      </dsp:txXfrm>
    </dsp:sp>
    <dsp:sp modelId="{F9FF546A-1726-46B7-8D83-611EEDD2AC07}">
      <dsp:nvSpPr>
        <dsp:cNvPr id="0" name=""/>
        <dsp:cNvSpPr/>
      </dsp:nvSpPr>
      <dsp:spPr>
        <a:xfrm>
          <a:off x="5577738" y="3110919"/>
          <a:ext cx="1838965" cy="735586"/>
        </a:xfrm>
        <a:prstGeom prst="chevron">
          <a:avLst/>
        </a:prstGeom>
        <a:solidFill>
          <a:schemeClr val="accent5">
            <a:tint val="40000"/>
            <a:alpha val="90000"/>
            <a:hueOff val="0"/>
            <a:satOff val="0"/>
            <a:lumOff val="0"/>
            <a:alphaOff val="0"/>
          </a:schemeClr>
        </a:solidFill>
        <a:ln w="9525" cap="flat" cmpd="sng" algn="ctr">
          <a:solidFill>
            <a:schemeClr val="accent5">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7780" tIns="8890" rIns="0" bIns="8890" numCol="1" spcCol="1270" anchor="ctr" anchorCtr="0">
          <a:noAutofit/>
        </a:bodyPr>
        <a:lstStyle/>
        <a:p>
          <a:pPr marL="0" lvl="0" indent="0" algn="ctr" defTabSz="622300">
            <a:lnSpc>
              <a:spcPct val="90000"/>
            </a:lnSpc>
            <a:spcBef>
              <a:spcPct val="0"/>
            </a:spcBef>
            <a:spcAft>
              <a:spcPct val="35000"/>
            </a:spcAft>
            <a:buNone/>
          </a:pPr>
          <a:r>
            <a:rPr lang="en-US" sz="1400" kern="1200">
              <a:latin typeface="Cardo" panose="020B0604020202020204" charset="-79"/>
              <a:ea typeface="Cardo" panose="020B0604020202020204" charset="-79"/>
              <a:cs typeface="Cardo" panose="020B0604020202020204" charset="-79"/>
            </a:rPr>
            <a:t>Training</a:t>
          </a:r>
          <a:endParaRPr lang="en-IN" sz="1400" kern="1200">
            <a:latin typeface="Cardo" panose="020B0604020202020204" charset="-79"/>
            <a:ea typeface="Cardo" panose="020B0604020202020204" charset="-79"/>
            <a:cs typeface="Cardo" panose="020B0604020202020204" charset="-79"/>
          </a:endParaRPr>
        </a:p>
      </dsp:txBody>
      <dsp:txXfrm>
        <a:off x="5945531" y="3110919"/>
        <a:ext cx="1103379" cy="735586"/>
      </dsp:txXfrm>
    </dsp:sp>
    <dsp:sp modelId="{037C46A1-5FE2-42AF-A8CE-E17FECF02935}">
      <dsp:nvSpPr>
        <dsp:cNvPr id="0" name=""/>
        <dsp:cNvSpPr/>
      </dsp:nvSpPr>
      <dsp:spPr>
        <a:xfrm>
          <a:off x="7159248" y="3110919"/>
          <a:ext cx="1838965" cy="735586"/>
        </a:xfrm>
        <a:prstGeom prst="chevron">
          <a:avLst/>
        </a:prstGeom>
        <a:solidFill>
          <a:schemeClr val="accent6">
            <a:tint val="40000"/>
            <a:alpha val="90000"/>
            <a:hueOff val="0"/>
            <a:satOff val="0"/>
            <a:lumOff val="0"/>
            <a:alphaOff val="0"/>
          </a:schemeClr>
        </a:solidFill>
        <a:ln w="9525" cap="flat" cmpd="sng" algn="ctr">
          <a:solidFill>
            <a:schemeClr val="accent6">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7780" tIns="8890" rIns="0" bIns="8890" numCol="1" spcCol="1270" anchor="ctr" anchorCtr="0">
          <a:noAutofit/>
        </a:bodyPr>
        <a:lstStyle/>
        <a:p>
          <a:pPr marL="0" lvl="0" indent="0" algn="ctr" defTabSz="622300">
            <a:lnSpc>
              <a:spcPct val="90000"/>
            </a:lnSpc>
            <a:spcBef>
              <a:spcPct val="0"/>
            </a:spcBef>
            <a:spcAft>
              <a:spcPct val="35000"/>
            </a:spcAft>
            <a:buNone/>
          </a:pPr>
          <a:r>
            <a:rPr lang="en-IN" sz="1400" kern="1200">
              <a:latin typeface="Cardo" panose="020B0604020202020204" charset="-79"/>
              <a:ea typeface="Cardo" panose="020B0604020202020204" charset="-79"/>
              <a:cs typeface="Cardo" panose="020B0604020202020204" charset="-79"/>
            </a:rPr>
            <a:t>Dataset</a:t>
          </a:r>
        </a:p>
      </dsp:txBody>
      <dsp:txXfrm>
        <a:off x="7527041" y="3110919"/>
        <a:ext cx="1103379" cy="735586"/>
      </dsp:txXfrm>
    </dsp:sp>
    <dsp:sp modelId="{C841F82F-928E-453C-B381-D774D7299DF0}">
      <dsp:nvSpPr>
        <dsp:cNvPr id="0" name=""/>
        <dsp:cNvSpPr/>
      </dsp:nvSpPr>
      <dsp:spPr>
        <a:xfrm>
          <a:off x="2068637" y="4045911"/>
          <a:ext cx="2215620" cy="886248"/>
        </a:xfrm>
        <a:prstGeom prst="chevron">
          <a:avLst/>
        </a:prstGeom>
        <a:gradFill rotWithShape="0">
          <a:gsLst>
            <a:gs pos="0">
              <a:schemeClr val="accent6">
                <a:hueOff val="0"/>
                <a:satOff val="0"/>
                <a:lumOff val="0"/>
                <a:alphaOff val="0"/>
                <a:tint val="50000"/>
                <a:satMod val="300000"/>
              </a:schemeClr>
            </a:gs>
            <a:gs pos="35000">
              <a:schemeClr val="accent6">
                <a:hueOff val="0"/>
                <a:satOff val="0"/>
                <a:lumOff val="0"/>
                <a:alphaOff val="0"/>
                <a:tint val="37000"/>
                <a:satMod val="300000"/>
              </a:schemeClr>
            </a:gs>
            <a:gs pos="100000">
              <a:schemeClr val="accent6">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0320" tIns="10160" rIns="0" bIns="10160" numCol="1" spcCol="1270" anchor="ctr" anchorCtr="0">
          <a:noAutofit/>
        </a:bodyPr>
        <a:lstStyle/>
        <a:p>
          <a:pPr marL="0" lvl="0" indent="0" algn="ctr" defTabSz="711200">
            <a:lnSpc>
              <a:spcPct val="90000"/>
            </a:lnSpc>
            <a:spcBef>
              <a:spcPct val="0"/>
            </a:spcBef>
            <a:spcAft>
              <a:spcPct val="35000"/>
            </a:spcAft>
            <a:buNone/>
          </a:pPr>
          <a:r>
            <a:rPr lang="en-IN" sz="1600" kern="1200">
              <a:latin typeface="Cardo" panose="020B0604020202020204" charset="-79"/>
              <a:ea typeface="Cardo" panose="020B0604020202020204" charset="-79"/>
              <a:cs typeface="Cardo" panose="020B0604020202020204" charset="-79"/>
            </a:rPr>
            <a:t>Improvements</a:t>
          </a:r>
        </a:p>
      </dsp:txBody>
      <dsp:txXfrm>
        <a:off x="2511761" y="4045911"/>
        <a:ext cx="1329372" cy="886248"/>
      </dsp:txXfrm>
    </dsp:sp>
    <dsp:sp modelId="{F9FC67C9-0926-47B6-95D4-C4C1182D9908}">
      <dsp:nvSpPr>
        <dsp:cNvPr id="0" name=""/>
        <dsp:cNvSpPr/>
      </dsp:nvSpPr>
      <dsp:spPr>
        <a:xfrm>
          <a:off x="3996227" y="4121242"/>
          <a:ext cx="1838965" cy="735586"/>
        </a:xfrm>
        <a:prstGeom prst="chevron">
          <a:avLst/>
        </a:prstGeom>
        <a:solidFill>
          <a:schemeClr val="accent2">
            <a:tint val="40000"/>
            <a:alpha val="90000"/>
            <a:hueOff val="0"/>
            <a:satOff val="0"/>
            <a:lumOff val="0"/>
            <a:alphaOff val="0"/>
          </a:schemeClr>
        </a:solidFill>
        <a:ln w="9525" cap="flat" cmpd="sng" algn="ctr">
          <a:solidFill>
            <a:schemeClr val="accent2">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7780" tIns="8890" rIns="0" bIns="8890" numCol="1" spcCol="1270" anchor="ctr" anchorCtr="0">
          <a:noAutofit/>
        </a:bodyPr>
        <a:lstStyle/>
        <a:p>
          <a:pPr marL="0" lvl="0" indent="0" algn="ctr" defTabSz="622300">
            <a:lnSpc>
              <a:spcPct val="90000"/>
            </a:lnSpc>
            <a:spcBef>
              <a:spcPct val="0"/>
            </a:spcBef>
            <a:spcAft>
              <a:spcPct val="35000"/>
            </a:spcAft>
            <a:buNone/>
          </a:pPr>
          <a:r>
            <a:rPr lang="en-IN" sz="1400" kern="1200">
              <a:latin typeface="Cardo" panose="020B0604020202020204" charset="-79"/>
              <a:ea typeface="Cardo" panose="020B0604020202020204" charset="-79"/>
              <a:cs typeface="Cardo" panose="020B0604020202020204" charset="-79"/>
            </a:rPr>
            <a:t>SE Networks</a:t>
          </a:r>
        </a:p>
      </dsp:txBody>
      <dsp:txXfrm>
        <a:off x="4364020" y="4121242"/>
        <a:ext cx="1103379" cy="735586"/>
      </dsp:txXfrm>
    </dsp:sp>
    <dsp:sp modelId="{918FBC21-339E-4ECE-96BD-B7AA42F6AA85}">
      <dsp:nvSpPr>
        <dsp:cNvPr id="0" name=""/>
        <dsp:cNvSpPr/>
      </dsp:nvSpPr>
      <dsp:spPr>
        <a:xfrm>
          <a:off x="5577738" y="4121242"/>
          <a:ext cx="1838965" cy="735586"/>
        </a:xfrm>
        <a:prstGeom prst="chevron">
          <a:avLst/>
        </a:prstGeom>
        <a:solidFill>
          <a:schemeClr val="accent3">
            <a:tint val="40000"/>
            <a:alpha val="90000"/>
            <a:hueOff val="0"/>
            <a:satOff val="0"/>
            <a:lumOff val="0"/>
            <a:alphaOff val="0"/>
          </a:schemeClr>
        </a:solidFill>
        <a:ln w="9525" cap="flat" cmpd="sng" algn="ctr">
          <a:solidFill>
            <a:schemeClr val="accent3">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7780" tIns="8890" rIns="0" bIns="8890" numCol="1" spcCol="1270" anchor="ctr" anchorCtr="0">
          <a:noAutofit/>
        </a:bodyPr>
        <a:lstStyle/>
        <a:p>
          <a:pPr marL="0" lvl="0" indent="0" algn="ctr" defTabSz="622300">
            <a:lnSpc>
              <a:spcPct val="90000"/>
            </a:lnSpc>
            <a:spcBef>
              <a:spcPct val="0"/>
            </a:spcBef>
            <a:spcAft>
              <a:spcPct val="35000"/>
            </a:spcAft>
            <a:buNone/>
          </a:pPr>
          <a:r>
            <a:rPr lang="en-IN" sz="1400" kern="1200" err="1">
              <a:latin typeface="Cardo" panose="020B0604020202020204" charset="-79"/>
              <a:ea typeface="Cardo" panose="020B0604020202020204" charset="-79"/>
              <a:cs typeface="Cardo" panose="020B0604020202020204" charset="-79"/>
            </a:rPr>
            <a:t>Eyeloss</a:t>
          </a:r>
          <a:r>
            <a:rPr lang="en-IN" sz="1400" kern="1200">
              <a:latin typeface="Cardo" panose="020B0604020202020204" charset="-79"/>
              <a:ea typeface="Cardo" panose="020B0604020202020204" charset="-79"/>
              <a:cs typeface="Cardo" panose="020B0604020202020204" charset="-79"/>
            </a:rPr>
            <a:t> using MTCNN</a:t>
          </a:r>
        </a:p>
      </dsp:txBody>
      <dsp:txXfrm>
        <a:off x="5945531" y="4121242"/>
        <a:ext cx="1103379" cy="735586"/>
      </dsp:txXfrm>
    </dsp:sp>
    <dsp:sp modelId="{0ECE091B-A864-420B-A768-C5C6347E6A91}">
      <dsp:nvSpPr>
        <dsp:cNvPr id="0" name=""/>
        <dsp:cNvSpPr/>
      </dsp:nvSpPr>
      <dsp:spPr>
        <a:xfrm>
          <a:off x="7159248" y="4121242"/>
          <a:ext cx="1838965" cy="735586"/>
        </a:xfrm>
        <a:prstGeom prst="chevron">
          <a:avLst/>
        </a:prstGeom>
        <a:solidFill>
          <a:schemeClr val="accent4">
            <a:tint val="40000"/>
            <a:alpha val="90000"/>
            <a:hueOff val="0"/>
            <a:satOff val="0"/>
            <a:lumOff val="0"/>
            <a:alphaOff val="0"/>
          </a:schemeClr>
        </a:solidFill>
        <a:ln w="9525" cap="flat" cmpd="sng" algn="ctr">
          <a:solidFill>
            <a:schemeClr val="accent4">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7780" tIns="8890" rIns="0" bIns="8890" numCol="1" spcCol="1270" anchor="ctr" anchorCtr="0">
          <a:noAutofit/>
        </a:bodyPr>
        <a:lstStyle/>
        <a:p>
          <a:pPr marL="0" lvl="0" indent="0" algn="ctr" defTabSz="622300">
            <a:lnSpc>
              <a:spcPct val="90000"/>
            </a:lnSpc>
            <a:spcBef>
              <a:spcPct val="0"/>
            </a:spcBef>
            <a:spcAft>
              <a:spcPct val="35000"/>
            </a:spcAft>
            <a:buNone/>
          </a:pPr>
          <a:r>
            <a:rPr lang="en-IN" sz="1400" kern="1200">
              <a:latin typeface="Cardo" panose="020B0604020202020204" charset="-79"/>
              <a:ea typeface="Cardo" panose="020B0604020202020204" charset="-79"/>
              <a:cs typeface="Cardo" panose="020B0604020202020204" charset="-79"/>
            </a:rPr>
            <a:t>Super resolution - BSRGAN</a:t>
          </a:r>
        </a:p>
      </dsp:txBody>
      <dsp:txXfrm>
        <a:off x="7527041" y="4121242"/>
        <a:ext cx="1103379" cy="735586"/>
      </dsp:txXfrm>
    </dsp:sp>
    <dsp:sp modelId="{788A81AE-654E-4EC9-9B5B-1459D6E670A5}">
      <dsp:nvSpPr>
        <dsp:cNvPr id="0" name=""/>
        <dsp:cNvSpPr/>
      </dsp:nvSpPr>
      <dsp:spPr>
        <a:xfrm>
          <a:off x="8740758" y="4121242"/>
          <a:ext cx="1838965" cy="735586"/>
        </a:xfrm>
        <a:prstGeom prst="chevron">
          <a:avLst/>
        </a:prstGeom>
        <a:solidFill>
          <a:schemeClr val="accent5">
            <a:tint val="40000"/>
            <a:alpha val="90000"/>
            <a:hueOff val="0"/>
            <a:satOff val="0"/>
            <a:lumOff val="0"/>
            <a:alphaOff val="0"/>
          </a:schemeClr>
        </a:solidFill>
        <a:ln w="9525" cap="flat" cmpd="sng" algn="ctr">
          <a:solidFill>
            <a:schemeClr val="accent5">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7780" tIns="8890" rIns="0" bIns="8890" numCol="1" spcCol="1270" anchor="ctr" anchorCtr="0">
          <a:noAutofit/>
        </a:bodyPr>
        <a:lstStyle/>
        <a:p>
          <a:pPr marL="0" lvl="0" indent="0" algn="ctr" defTabSz="622300">
            <a:lnSpc>
              <a:spcPct val="90000"/>
            </a:lnSpc>
            <a:spcBef>
              <a:spcPct val="0"/>
            </a:spcBef>
            <a:spcAft>
              <a:spcPct val="35000"/>
            </a:spcAft>
            <a:buNone/>
          </a:pPr>
          <a:r>
            <a:rPr lang="en-IN" sz="1400" kern="1200">
              <a:latin typeface="Cardo" panose="020B0604020202020204" charset="-79"/>
              <a:ea typeface="Cardo" panose="020B0604020202020204" charset="-79"/>
              <a:cs typeface="Cardo" panose="020B0604020202020204" charset="-79"/>
            </a:rPr>
            <a:t>Block Diagram</a:t>
          </a:r>
        </a:p>
      </dsp:txBody>
      <dsp:txXfrm>
        <a:off x="9108551" y="4121242"/>
        <a:ext cx="1103379" cy="735586"/>
      </dsp:txXfrm>
    </dsp:sp>
    <dsp:sp modelId="{1B4689C2-8A61-40AE-86DB-B1847E2DC23B}">
      <dsp:nvSpPr>
        <dsp:cNvPr id="0" name=""/>
        <dsp:cNvSpPr/>
      </dsp:nvSpPr>
      <dsp:spPr>
        <a:xfrm>
          <a:off x="10322268" y="4121242"/>
          <a:ext cx="2437824" cy="735586"/>
        </a:xfrm>
        <a:prstGeom prst="chevron">
          <a:avLst/>
        </a:prstGeom>
        <a:solidFill>
          <a:schemeClr val="accent6">
            <a:tint val="40000"/>
            <a:alpha val="90000"/>
            <a:hueOff val="0"/>
            <a:satOff val="0"/>
            <a:lumOff val="0"/>
            <a:alphaOff val="0"/>
          </a:schemeClr>
        </a:solidFill>
        <a:ln w="9525" cap="flat" cmpd="sng" algn="ctr">
          <a:solidFill>
            <a:schemeClr val="accent6">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7780" tIns="8890" rIns="0" bIns="8890" numCol="1" spcCol="1270" anchor="ctr" anchorCtr="0">
          <a:noAutofit/>
        </a:bodyPr>
        <a:lstStyle/>
        <a:p>
          <a:pPr marL="0" lvl="0" indent="0" algn="ctr" defTabSz="622300">
            <a:lnSpc>
              <a:spcPct val="90000"/>
            </a:lnSpc>
            <a:spcBef>
              <a:spcPct val="0"/>
            </a:spcBef>
            <a:spcAft>
              <a:spcPct val="35000"/>
            </a:spcAft>
            <a:buNone/>
          </a:pPr>
          <a:r>
            <a:rPr lang="en-IN" sz="1400" kern="1200">
              <a:latin typeface="Cardo" panose="020B0604020202020204" charset="-79"/>
              <a:ea typeface="Cardo" panose="020B0604020202020204" charset="-79"/>
              <a:cs typeface="Cardo" panose="020B0604020202020204" charset="-79"/>
            </a:rPr>
            <a:t>Implementation</a:t>
          </a:r>
        </a:p>
      </dsp:txBody>
      <dsp:txXfrm>
        <a:off x="10690061" y="4121242"/>
        <a:ext cx="1702238" cy="735586"/>
      </dsp:txXfrm>
    </dsp:sp>
    <dsp:sp modelId="{C64C6F6E-1027-468F-BFCB-F51DA84087B7}">
      <dsp:nvSpPr>
        <dsp:cNvPr id="0" name=""/>
        <dsp:cNvSpPr/>
      </dsp:nvSpPr>
      <dsp:spPr>
        <a:xfrm>
          <a:off x="2068637" y="5056235"/>
          <a:ext cx="2215620" cy="886248"/>
        </a:xfrm>
        <a:prstGeom prst="chevron">
          <a:avLst/>
        </a:prstGeom>
        <a:gradFill rotWithShape="0">
          <a:gsLst>
            <a:gs pos="0">
              <a:schemeClr val="accent2">
                <a:hueOff val="0"/>
                <a:satOff val="0"/>
                <a:lumOff val="0"/>
                <a:alphaOff val="0"/>
                <a:tint val="50000"/>
                <a:satMod val="300000"/>
              </a:schemeClr>
            </a:gs>
            <a:gs pos="35000">
              <a:schemeClr val="accent2">
                <a:hueOff val="0"/>
                <a:satOff val="0"/>
                <a:lumOff val="0"/>
                <a:alphaOff val="0"/>
                <a:tint val="37000"/>
                <a:satMod val="300000"/>
              </a:schemeClr>
            </a:gs>
            <a:gs pos="100000">
              <a:schemeClr val="accent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0320" tIns="10160" rIns="0" bIns="10160" numCol="1" spcCol="1270" anchor="ctr" anchorCtr="0">
          <a:noAutofit/>
        </a:bodyPr>
        <a:lstStyle/>
        <a:p>
          <a:pPr marL="0" lvl="0" indent="0" algn="ctr" defTabSz="711200">
            <a:lnSpc>
              <a:spcPct val="90000"/>
            </a:lnSpc>
            <a:spcBef>
              <a:spcPct val="0"/>
            </a:spcBef>
            <a:spcAft>
              <a:spcPct val="35000"/>
            </a:spcAft>
            <a:buNone/>
          </a:pPr>
          <a:r>
            <a:rPr lang="en-IN" sz="1600" kern="1200">
              <a:latin typeface="Cardo" panose="020B0604020202020204" charset="-79"/>
              <a:ea typeface="Cardo" panose="020B0604020202020204" charset="-79"/>
              <a:cs typeface="Cardo" panose="020B0604020202020204" charset="-79"/>
            </a:rPr>
            <a:t>Outputs</a:t>
          </a:r>
        </a:p>
      </dsp:txBody>
      <dsp:txXfrm>
        <a:off x="2511761" y="5056235"/>
        <a:ext cx="1329372" cy="886248"/>
      </dsp:txXfrm>
    </dsp:sp>
    <dsp:sp modelId="{6B5F03D7-BC72-4908-A23F-3F9BA2327CD2}">
      <dsp:nvSpPr>
        <dsp:cNvPr id="0" name=""/>
        <dsp:cNvSpPr/>
      </dsp:nvSpPr>
      <dsp:spPr>
        <a:xfrm>
          <a:off x="3996227" y="5131566"/>
          <a:ext cx="1838965" cy="735586"/>
        </a:xfrm>
        <a:prstGeom prst="chevron">
          <a:avLst/>
        </a:prstGeom>
        <a:solidFill>
          <a:schemeClr val="accent2">
            <a:tint val="40000"/>
            <a:alpha val="90000"/>
            <a:hueOff val="0"/>
            <a:satOff val="0"/>
            <a:lumOff val="0"/>
            <a:alphaOff val="0"/>
          </a:schemeClr>
        </a:solidFill>
        <a:ln w="9525" cap="flat" cmpd="sng" algn="ctr">
          <a:solidFill>
            <a:schemeClr val="accent2">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7780" tIns="8890" rIns="0" bIns="8890" numCol="1" spcCol="1270" anchor="ctr" anchorCtr="0">
          <a:noAutofit/>
        </a:bodyPr>
        <a:lstStyle/>
        <a:p>
          <a:pPr marL="0" lvl="0" indent="0" algn="ctr" defTabSz="622300">
            <a:lnSpc>
              <a:spcPct val="90000"/>
            </a:lnSpc>
            <a:spcBef>
              <a:spcPct val="0"/>
            </a:spcBef>
            <a:spcAft>
              <a:spcPct val="35000"/>
            </a:spcAft>
            <a:buNone/>
          </a:pPr>
          <a:r>
            <a:rPr lang="en-IN" sz="1400" kern="1200">
              <a:latin typeface="Cardo" panose="020B0604020202020204" charset="-79"/>
              <a:ea typeface="Cardo" panose="020B0604020202020204" charset="-79"/>
              <a:cs typeface="Cardo" panose="020B0604020202020204" charset="-79"/>
            </a:rPr>
            <a:t>Different Models</a:t>
          </a:r>
        </a:p>
      </dsp:txBody>
      <dsp:txXfrm>
        <a:off x="4364020" y="5131566"/>
        <a:ext cx="1103379" cy="735586"/>
      </dsp:txXfrm>
    </dsp:sp>
    <dsp:sp modelId="{A18C86CA-5BDB-4F2E-B3A2-A6A1E9236A1E}">
      <dsp:nvSpPr>
        <dsp:cNvPr id="0" name=""/>
        <dsp:cNvSpPr/>
      </dsp:nvSpPr>
      <dsp:spPr>
        <a:xfrm>
          <a:off x="5577738" y="5131566"/>
          <a:ext cx="1838965" cy="735586"/>
        </a:xfrm>
        <a:prstGeom prst="chevron">
          <a:avLst/>
        </a:prstGeom>
        <a:solidFill>
          <a:schemeClr val="accent3">
            <a:tint val="40000"/>
            <a:alpha val="90000"/>
            <a:hueOff val="0"/>
            <a:satOff val="0"/>
            <a:lumOff val="0"/>
            <a:alphaOff val="0"/>
          </a:schemeClr>
        </a:solidFill>
        <a:ln w="9525" cap="flat" cmpd="sng" algn="ctr">
          <a:solidFill>
            <a:schemeClr val="accent3">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7780" tIns="8890" rIns="0" bIns="8890" numCol="1" spcCol="1270" anchor="ctr" anchorCtr="0">
          <a:noAutofit/>
        </a:bodyPr>
        <a:lstStyle/>
        <a:p>
          <a:pPr marL="0" lvl="0" indent="0" algn="ctr" defTabSz="622300">
            <a:lnSpc>
              <a:spcPct val="90000"/>
            </a:lnSpc>
            <a:spcBef>
              <a:spcPct val="0"/>
            </a:spcBef>
            <a:spcAft>
              <a:spcPct val="35000"/>
            </a:spcAft>
            <a:buNone/>
          </a:pPr>
          <a:r>
            <a:rPr lang="en-IN" sz="1400" kern="1200">
              <a:latin typeface="Cardo" panose="020B0604020202020204" charset="-79"/>
              <a:ea typeface="Cardo" panose="020B0604020202020204" charset="-79"/>
              <a:cs typeface="Cardo" panose="020B0604020202020204" charset="-79"/>
            </a:rPr>
            <a:t>Evaluation Metrics</a:t>
          </a:r>
        </a:p>
      </dsp:txBody>
      <dsp:txXfrm>
        <a:off x="5945531" y="5131566"/>
        <a:ext cx="1103379" cy="735586"/>
      </dsp:txXfrm>
    </dsp:sp>
    <dsp:sp modelId="{6249EFDF-A5CE-4BA3-8140-95786C08A65C}">
      <dsp:nvSpPr>
        <dsp:cNvPr id="0" name=""/>
        <dsp:cNvSpPr/>
      </dsp:nvSpPr>
      <dsp:spPr>
        <a:xfrm>
          <a:off x="7159248" y="5131566"/>
          <a:ext cx="1838965" cy="735586"/>
        </a:xfrm>
        <a:prstGeom prst="chevron">
          <a:avLst/>
        </a:prstGeom>
        <a:solidFill>
          <a:schemeClr val="accent4">
            <a:tint val="40000"/>
            <a:alpha val="90000"/>
            <a:hueOff val="0"/>
            <a:satOff val="0"/>
            <a:lumOff val="0"/>
            <a:alphaOff val="0"/>
          </a:schemeClr>
        </a:solidFill>
        <a:ln w="9525" cap="flat" cmpd="sng" algn="ctr">
          <a:solidFill>
            <a:schemeClr val="accent4">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7780" tIns="8890" rIns="0" bIns="8890" numCol="1" spcCol="1270" anchor="ctr" anchorCtr="0">
          <a:noAutofit/>
        </a:bodyPr>
        <a:lstStyle/>
        <a:p>
          <a:pPr marL="0" lvl="0" indent="0" algn="ctr" defTabSz="622300">
            <a:lnSpc>
              <a:spcPct val="90000"/>
            </a:lnSpc>
            <a:spcBef>
              <a:spcPct val="0"/>
            </a:spcBef>
            <a:spcAft>
              <a:spcPct val="35000"/>
            </a:spcAft>
            <a:buNone/>
          </a:pPr>
          <a:r>
            <a:rPr lang="en-IN" sz="1400" kern="1200">
              <a:latin typeface="Cardo" panose="020B0604020202020204" charset="-79"/>
              <a:ea typeface="Cardo" panose="020B0604020202020204" charset="-79"/>
              <a:cs typeface="Cardo" panose="020B0604020202020204" charset="-79"/>
            </a:rPr>
            <a:t>Different Emotions</a:t>
          </a:r>
        </a:p>
      </dsp:txBody>
      <dsp:txXfrm>
        <a:off x="7527041" y="5131566"/>
        <a:ext cx="1103379" cy="735586"/>
      </dsp:txXfrm>
    </dsp:sp>
    <dsp:sp modelId="{0FC3442A-4A1B-44E6-8E90-75B2740FD3F8}">
      <dsp:nvSpPr>
        <dsp:cNvPr id="0" name=""/>
        <dsp:cNvSpPr/>
      </dsp:nvSpPr>
      <dsp:spPr>
        <a:xfrm>
          <a:off x="8740758" y="5131566"/>
          <a:ext cx="1838965" cy="735586"/>
        </a:xfrm>
        <a:prstGeom prst="chevron">
          <a:avLst/>
        </a:prstGeom>
        <a:solidFill>
          <a:schemeClr val="accent5">
            <a:tint val="40000"/>
            <a:alpha val="90000"/>
            <a:hueOff val="0"/>
            <a:satOff val="0"/>
            <a:lumOff val="0"/>
            <a:alphaOff val="0"/>
          </a:schemeClr>
        </a:solidFill>
        <a:ln w="9525" cap="flat" cmpd="sng" algn="ctr">
          <a:solidFill>
            <a:schemeClr val="accent5">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7780" tIns="8890" rIns="0" bIns="8890" numCol="1" spcCol="1270" anchor="ctr" anchorCtr="0">
          <a:noAutofit/>
        </a:bodyPr>
        <a:lstStyle/>
        <a:p>
          <a:pPr marL="0" lvl="0" indent="0" algn="ctr" defTabSz="622300">
            <a:lnSpc>
              <a:spcPct val="90000"/>
            </a:lnSpc>
            <a:spcBef>
              <a:spcPct val="0"/>
            </a:spcBef>
            <a:spcAft>
              <a:spcPct val="35000"/>
            </a:spcAft>
            <a:buNone/>
          </a:pPr>
          <a:r>
            <a:rPr lang="en-IN" sz="1400" kern="1200">
              <a:latin typeface="Cardo" panose="020B0604020202020204" charset="-79"/>
              <a:ea typeface="Cardo" panose="020B0604020202020204" charset="-79"/>
              <a:cs typeface="Cardo" panose="020B0604020202020204" charset="-79"/>
            </a:rPr>
            <a:t>Group members &amp; celebrities</a:t>
          </a:r>
        </a:p>
      </dsp:txBody>
      <dsp:txXfrm>
        <a:off x="9108551" y="5131566"/>
        <a:ext cx="1103379" cy="735586"/>
      </dsp:txXfrm>
    </dsp:sp>
    <dsp:sp modelId="{B55F36BD-C10B-48E1-8CF7-9B2D816488CD}">
      <dsp:nvSpPr>
        <dsp:cNvPr id="0" name=""/>
        <dsp:cNvSpPr/>
      </dsp:nvSpPr>
      <dsp:spPr>
        <a:xfrm>
          <a:off x="2068637" y="6066558"/>
          <a:ext cx="2215620" cy="886248"/>
        </a:xfrm>
        <a:prstGeom prst="chevron">
          <a:avLst/>
        </a:prstGeom>
        <a:gradFill rotWithShape="0">
          <a:gsLst>
            <a:gs pos="0">
              <a:schemeClr val="accent3">
                <a:hueOff val="0"/>
                <a:satOff val="0"/>
                <a:lumOff val="0"/>
                <a:alphaOff val="0"/>
                <a:tint val="50000"/>
                <a:satMod val="300000"/>
              </a:schemeClr>
            </a:gs>
            <a:gs pos="35000">
              <a:schemeClr val="accent3">
                <a:hueOff val="0"/>
                <a:satOff val="0"/>
                <a:lumOff val="0"/>
                <a:alphaOff val="0"/>
                <a:tint val="37000"/>
                <a:satMod val="300000"/>
              </a:schemeClr>
            </a:gs>
            <a:gs pos="100000">
              <a:schemeClr val="accent3">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0320" tIns="10160" rIns="0" bIns="10160" numCol="1" spcCol="1270" anchor="ctr" anchorCtr="0">
          <a:noAutofit/>
        </a:bodyPr>
        <a:lstStyle/>
        <a:p>
          <a:pPr marL="0" lvl="0" indent="0" algn="ctr" defTabSz="711200">
            <a:lnSpc>
              <a:spcPct val="90000"/>
            </a:lnSpc>
            <a:spcBef>
              <a:spcPct val="0"/>
            </a:spcBef>
            <a:spcAft>
              <a:spcPct val="35000"/>
            </a:spcAft>
            <a:buNone/>
          </a:pPr>
          <a:r>
            <a:rPr lang="en-IN" sz="1600" kern="1200">
              <a:latin typeface="Cardo" panose="020B0604020202020204" charset="-79"/>
              <a:ea typeface="Cardo" panose="020B0604020202020204" charset="-79"/>
              <a:cs typeface="Cardo" panose="020B0604020202020204" charset="-79"/>
            </a:rPr>
            <a:t>Conclusion</a:t>
          </a:r>
        </a:p>
      </dsp:txBody>
      <dsp:txXfrm>
        <a:off x="2511761" y="6066558"/>
        <a:ext cx="1329372" cy="886248"/>
      </dsp:txXfrm>
    </dsp:sp>
    <dsp:sp modelId="{77D3CD68-AF52-40F2-8285-D76A5660473A}">
      <dsp:nvSpPr>
        <dsp:cNvPr id="0" name=""/>
        <dsp:cNvSpPr/>
      </dsp:nvSpPr>
      <dsp:spPr>
        <a:xfrm>
          <a:off x="2068637" y="7076881"/>
          <a:ext cx="2215620" cy="886248"/>
        </a:xfrm>
        <a:prstGeom prst="chevron">
          <a:avLst/>
        </a:prstGeom>
        <a:gradFill rotWithShape="0">
          <a:gsLst>
            <a:gs pos="0">
              <a:schemeClr val="accent4">
                <a:hueOff val="0"/>
                <a:satOff val="0"/>
                <a:lumOff val="0"/>
                <a:alphaOff val="0"/>
                <a:tint val="50000"/>
                <a:satMod val="300000"/>
              </a:schemeClr>
            </a:gs>
            <a:gs pos="35000">
              <a:schemeClr val="accent4">
                <a:hueOff val="0"/>
                <a:satOff val="0"/>
                <a:lumOff val="0"/>
                <a:alphaOff val="0"/>
                <a:tint val="37000"/>
                <a:satMod val="300000"/>
              </a:schemeClr>
            </a:gs>
            <a:gs pos="100000">
              <a:schemeClr val="accent4">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0320" tIns="10160" rIns="0" bIns="10160" numCol="1" spcCol="1270" anchor="ctr" anchorCtr="0">
          <a:noAutofit/>
        </a:bodyPr>
        <a:lstStyle/>
        <a:p>
          <a:pPr marL="0" lvl="0" indent="0" algn="ctr" defTabSz="711200">
            <a:lnSpc>
              <a:spcPct val="90000"/>
            </a:lnSpc>
            <a:spcBef>
              <a:spcPct val="0"/>
            </a:spcBef>
            <a:spcAft>
              <a:spcPct val="35000"/>
            </a:spcAft>
            <a:buNone/>
          </a:pPr>
          <a:r>
            <a:rPr lang="en-IN" sz="1600" kern="1200">
              <a:latin typeface="Cardo" panose="020B0604020202020204" charset="-79"/>
              <a:ea typeface="Cardo" panose="020B0604020202020204" charset="-79"/>
              <a:cs typeface="Cardo" panose="020B0604020202020204" charset="-79"/>
            </a:rPr>
            <a:t>Future Scope</a:t>
          </a:r>
        </a:p>
      </dsp:txBody>
      <dsp:txXfrm>
        <a:off x="2511761" y="7076881"/>
        <a:ext cx="1329372" cy="886248"/>
      </dsp:txXfrm>
    </dsp:sp>
  </dsp:spTree>
</dsp:drawing>
</file>

<file path=ppt/diagrams/layout1.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BBEA200-1538-4E30-A412-A89FBDF209C0}" type="datetimeFigureOut">
              <a:rPr lang="en-US" smtClean="0"/>
              <a:t>4/30/2023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E050275-F875-400B-9197-35235DE97F0C}" type="slidenum">
              <a:rPr lang="en-US" smtClean="0"/>
              <a:t>‹#›</a:t>
            </a:fld>
            <a:endParaRPr lang="en-US"/>
          </a:p>
        </p:txBody>
      </p:sp>
    </p:spTree>
    <p:extLst>
      <p:ext uri="{BB962C8B-B14F-4D97-AF65-F5344CB8AC3E}">
        <p14:creationId xmlns:p14="http://schemas.microsoft.com/office/powerpoint/2010/main" val="9742390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6D2D248A-4670-4933-9353-B66308F0202C}" type="datetime1">
              <a:rPr lang="en-US" smtClean="0"/>
              <a:t>4/30/2023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1AD43E8-8BAC-4714-A8F8-2A5C01999907}" type="datetime1">
              <a:rPr lang="en-US" smtClean="0"/>
              <a:t>4/30/2023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80EF2B3-1614-4A80-890D-20CDDAB4EB07}" type="datetime1">
              <a:rPr lang="en-US" smtClean="0"/>
              <a:t>4/30/2023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E89F042-8128-455B-AFC1-0534B627B526}" type="datetime1">
              <a:rPr lang="en-US" smtClean="0"/>
              <a:t>4/30/2023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A4A2D7D-D906-4435-B5C2-025668174B1A}" type="datetime1">
              <a:rPr lang="en-US" smtClean="0"/>
              <a:t>4/30/2023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A1E14E1-C91B-457D-8F45-506B3EBD263E}" type="datetime1">
              <a:rPr lang="en-US" smtClean="0"/>
              <a:t>4/30/2023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A324041-73F5-47CB-939A-38C2C6F9803D}" type="datetime1">
              <a:rPr lang="en-US" smtClean="0"/>
              <a:t>4/30/2023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A49BDF70-F98A-4FB8-913F-FA0504417DDA}" type="datetime1">
              <a:rPr lang="en-US" smtClean="0"/>
              <a:t>4/30/2023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076C7D0-1080-42F8-92A7-741E8A4262BC}" type="datetime1">
              <a:rPr lang="en-US" smtClean="0"/>
              <a:t>4/30/2023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470DF4F-91BB-4340-90B5-BE4E76C00AE1}" type="datetime1">
              <a:rPr lang="en-US" smtClean="0"/>
              <a:t>4/30/2023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D47C754-8B38-4E59-A154-F621F9B42F71}" type="datetime1">
              <a:rPr lang="en-US" smtClean="0"/>
              <a:t>4/30/2023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29C7491-16F5-4299-9E62-F32EAF372ECB}" type="datetime1">
              <a:rPr lang="en-US" smtClean="0"/>
              <a:t>4/30/2023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5" Type="http://schemas.openxmlformats.org/officeDocument/2006/relationships/image" Target="../media/image11.jpe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8" Type="http://schemas.openxmlformats.org/officeDocument/2006/relationships/package" Target="../embeddings/Microsoft_Excel_Worksheet1.xlsx"/><Relationship Id="rId3" Type="http://schemas.openxmlformats.org/officeDocument/2006/relationships/image" Target="../media/image19.emf"/><Relationship Id="rId7" Type="http://schemas.openxmlformats.org/officeDocument/2006/relationships/chart" Target="../charts/chart4.xml"/><Relationship Id="rId2" Type="http://schemas.openxmlformats.org/officeDocument/2006/relationships/package" Target="../embeddings/Microsoft_Excel_Worksheet.xlsx"/><Relationship Id="rId1" Type="http://schemas.openxmlformats.org/officeDocument/2006/relationships/slideLayout" Target="../slideLayouts/slideLayout7.xml"/><Relationship Id="rId6" Type="http://schemas.openxmlformats.org/officeDocument/2006/relationships/chart" Target="../charts/chart3.xml"/><Relationship Id="rId5" Type="http://schemas.openxmlformats.org/officeDocument/2006/relationships/chart" Target="../charts/chart2.xml"/><Relationship Id="rId4" Type="http://schemas.openxmlformats.org/officeDocument/2006/relationships/chart" Target="../charts/chart1.xml"/><Relationship Id="rId9" Type="http://schemas.openxmlformats.org/officeDocument/2006/relationships/image" Target="../media/image20.emf"/></Relationships>
</file>

<file path=ppt/slides/_rels/slide17.xml.rels><?xml version="1.0" encoding="UTF-8" standalone="yes"?>
<Relationships xmlns="http://schemas.openxmlformats.org/package/2006/relationships"><Relationship Id="rId8" Type="http://schemas.openxmlformats.org/officeDocument/2006/relationships/package" Target="../embeddings/Microsoft_Excel_Worksheet.xlsx"/><Relationship Id="rId3" Type="http://schemas.openxmlformats.org/officeDocument/2006/relationships/image" Target="../media/image20.emf"/><Relationship Id="rId7" Type="http://schemas.openxmlformats.org/officeDocument/2006/relationships/chart" Target="../charts/chart8.xml"/><Relationship Id="rId2" Type="http://schemas.openxmlformats.org/officeDocument/2006/relationships/package" Target="../embeddings/Microsoft_Excel_Worksheet1.xlsx"/><Relationship Id="rId1" Type="http://schemas.openxmlformats.org/officeDocument/2006/relationships/slideLayout" Target="../slideLayouts/slideLayout7.xml"/><Relationship Id="rId6" Type="http://schemas.openxmlformats.org/officeDocument/2006/relationships/chart" Target="../charts/chart7.xml"/><Relationship Id="rId5" Type="http://schemas.openxmlformats.org/officeDocument/2006/relationships/chart" Target="../charts/chart6.xml"/><Relationship Id="rId4" Type="http://schemas.openxmlformats.org/officeDocument/2006/relationships/chart" Target="../charts/chart5.xml"/><Relationship Id="rId9" Type="http://schemas.openxmlformats.org/officeDocument/2006/relationships/image" Target="../media/image19.emf"/></Relationships>
</file>

<file path=ppt/slides/_rels/slide18.xml.rels><?xml version="1.0" encoding="UTF-8" standalone="yes"?>
<Relationships xmlns="http://schemas.openxmlformats.org/package/2006/relationships"><Relationship Id="rId8" Type="http://schemas.openxmlformats.org/officeDocument/2006/relationships/image" Target="../media/image21.png"/><Relationship Id="rId3" Type="http://schemas.microsoft.com/office/2007/relationships/media" Target="../media/media3.mp4"/><Relationship Id="rId7" Type="http://schemas.openxmlformats.org/officeDocument/2006/relationships/slideLayout" Target="../slideLayouts/slideLayout7.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video" Target="../media/media4.mp4"/><Relationship Id="rId5" Type="http://schemas.microsoft.com/office/2007/relationships/media" Target="../media/media4.mp4"/><Relationship Id="rId10" Type="http://schemas.openxmlformats.org/officeDocument/2006/relationships/image" Target="../media/image23.png"/><Relationship Id="rId4" Type="http://schemas.openxmlformats.org/officeDocument/2006/relationships/video" Target="../media/media3.mp4"/><Relationship Id="rId9" Type="http://schemas.openxmlformats.org/officeDocument/2006/relationships/image" Target="../media/image22.png"/></Relationships>
</file>

<file path=ppt/slides/_rels/slide19.xml.rels><?xml version="1.0" encoding="UTF-8" standalone="yes"?>
<Relationships xmlns="http://schemas.openxmlformats.org/package/2006/relationships"><Relationship Id="rId8" Type="http://schemas.openxmlformats.org/officeDocument/2006/relationships/image" Target="../media/image23.png"/><Relationship Id="rId3" Type="http://schemas.microsoft.com/office/2007/relationships/media" Target="../media/media3.mp4"/><Relationship Id="rId7" Type="http://schemas.openxmlformats.org/officeDocument/2006/relationships/slideLayout" Target="../slideLayouts/slideLayout7.xml"/><Relationship Id="rId2" Type="http://schemas.openxmlformats.org/officeDocument/2006/relationships/video" Target="../media/media4.mp4"/><Relationship Id="rId1" Type="http://schemas.microsoft.com/office/2007/relationships/media" Target="../media/media4.mp4"/><Relationship Id="rId6" Type="http://schemas.openxmlformats.org/officeDocument/2006/relationships/video" Target="../media/media2.mp4"/><Relationship Id="rId5" Type="http://schemas.microsoft.com/office/2007/relationships/media" Target="../media/media2.mp4"/><Relationship Id="rId10" Type="http://schemas.openxmlformats.org/officeDocument/2006/relationships/image" Target="../media/image21.png"/><Relationship Id="rId4" Type="http://schemas.openxmlformats.org/officeDocument/2006/relationships/video" Target="../media/media3.mp4"/><Relationship Id="rId9" Type="http://schemas.openxmlformats.org/officeDocument/2006/relationships/image" Target="../media/image22.png"/></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 Id="rId4" Type="http://schemas.openxmlformats.org/officeDocument/2006/relationships/slide" Target="slide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slide" Target="slide22.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1F0F0"/>
        </a:solidFill>
        <a:effectLst/>
      </p:bgPr>
    </p:bg>
    <p:spTree>
      <p:nvGrpSpPr>
        <p:cNvPr id="1" name=""/>
        <p:cNvGrpSpPr/>
        <p:nvPr/>
      </p:nvGrpSpPr>
      <p:grpSpPr>
        <a:xfrm>
          <a:off x="0" y="0"/>
          <a:ext cx="0" cy="0"/>
          <a:chOff x="0" y="0"/>
          <a:chExt cx="0" cy="0"/>
        </a:xfrm>
      </p:grpSpPr>
      <p:sp>
        <p:nvSpPr>
          <p:cNvPr id="6" name="AutoShape 3">
            <a:extLst>
              <a:ext uri="{FF2B5EF4-FFF2-40B4-BE49-F238E27FC236}">
                <a16:creationId xmlns:a16="http://schemas.microsoft.com/office/drawing/2014/main" id="{9EED4FDF-A807-4914-BFD8-5A740AF69B28}"/>
              </a:ext>
            </a:extLst>
          </p:cNvPr>
          <p:cNvSpPr/>
          <p:nvPr/>
        </p:nvSpPr>
        <p:spPr>
          <a:xfrm>
            <a:off x="0" y="2275534"/>
            <a:ext cx="18288000" cy="4468166"/>
          </a:xfrm>
          <a:prstGeom prst="rect">
            <a:avLst/>
          </a:prstGeom>
          <a:solidFill>
            <a:srgbClr val="598688"/>
          </a:solidFill>
        </p:spPr>
      </p:sp>
      <p:sp>
        <p:nvSpPr>
          <p:cNvPr id="2" name="TextBox 2"/>
          <p:cNvSpPr txBox="1"/>
          <p:nvPr/>
        </p:nvSpPr>
        <p:spPr>
          <a:xfrm>
            <a:off x="1611496" y="2275534"/>
            <a:ext cx="15148854" cy="3531870"/>
          </a:xfrm>
          <a:prstGeom prst="rect">
            <a:avLst/>
          </a:prstGeom>
        </p:spPr>
        <p:txBody>
          <a:bodyPr lIns="0" tIns="0" rIns="0" bIns="0" rtlCol="0" anchor="t">
            <a:spAutoFit/>
          </a:bodyPr>
          <a:lstStyle/>
          <a:p>
            <a:pPr marL="0" lvl="0" indent="0" algn="ctr">
              <a:lnSpc>
                <a:spcPts val="7020"/>
              </a:lnSpc>
            </a:pPr>
            <a:r>
              <a:rPr lang="en-US" sz="5400" spc="-135">
                <a:solidFill>
                  <a:srgbClr val="000000"/>
                </a:solidFill>
                <a:latin typeface="Cardo"/>
              </a:rPr>
              <a:t>SPEECH SYNCHRONIZED TALKING FACE GENERATION</a:t>
            </a:r>
          </a:p>
          <a:p>
            <a:pPr marL="0" lvl="0" indent="0" algn="ctr">
              <a:lnSpc>
                <a:spcPts val="7020"/>
              </a:lnSpc>
            </a:pPr>
            <a:r>
              <a:rPr lang="en-US" sz="5400" spc="-135">
                <a:solidFill>
                  <a:srgbClr val="000000"/>
                </a:solidFill>
                <a:latin typeface="Cardo"/>
              </a:rPr>
              <a:t>FROM AN IMAGE AND AN EMOTION CONDITION</a:t>
            </a:r>
          </a:p>
        </p:txBody>
      </p:sp>
      <p:sp>
        <p:nvSpPr>
          <p:cNvPr id="3" name="TextBox 3"/>
          <p:cNvSpPr txBox="1"/>
          <p:nvPr/>
        </p:nvSpPr>
        <p:spPr>
          <a:xfrm>
            <a:off x="1611496" y="5997421"/>
            <a:ext cx="14566114" cy="3260879"/>
          </a:xfrm>
          <a:prstGeom prst="rect">
            <a:avLst/>
          </a:prstGeom>
        </p:spPr>
        <p:txBody>
          <a:bodyPr lIns="0" tIns="0" rIns="0" bIns="0" rtlCol="0" anchor="t">
            <a:spAutoFit/>
          </a:bodyPr>
          <a:lstStyle/>
          <a:p>
            <a:pPr marL="0" lvl="0" indent="0" algn="ctr">
              <a:lnSpc>
                <a:spcPts val="3243"/>
              </a:lnSpc>
            </a:pPr>
            <a:endParaRPr/>
          </a:p>
          <a:p>
            <a:pPr marL="0" lvl="0" indent="0" algn="ctr">
              <a:lnSpc>
                <a:spcPts val="3243"/>
              </a:lnSpc>
            </a:pPr>
            <a:endParaRPr/>
          </a:p>
          <a:p>
            <a:pPr marL="0" lvl="0" indent="0" algn="ctr">
              <a:lnSpc>
                <a:spcPts val="3243"/>
              </a:lnSpc>
            </a:pPr>
            <a:r>
              <a:rPr lang="en-US" sz="2150" u="none" spc="86">
                <a:solidFill>
                  <a:srgbClr val="000000"/>
                </a:solidFill>
                <a:latin typeface="Didact Gothic"/>
              </a:rPr>
              <a:t>Group - 42</a:t>
            </a:r>
          </a:p>
          <a:p>
            <a:pPr algn="ctr">
              <a:lnSpc>
                <a:spcPts val="3243"/>
              </a:lnSpc>
            </a:pPr>
            <a:r>
              <a:rPr lang="en-US" sz="2150" u="none" spc="86" err="1">
                <a:solidFill>
                  <a:srgbClr val="000000"/>
                </a:solidFill>
                <a:latin typeface="Didact Gothic"/>
              </a:rPr>
              <a:t>Anjalin</a:t>
            </a:r>
            <a:r>
              <a:rPr lang="en-US" sz="2150" u="none" spc="86">
                <a:solidFill>
                  <a:srgbClr val="000000"/>
                </a:solidFill>
                <a:latin typeface="Didact Gothic"/>
              </a:rPr>
              <a:t> Anna Cherian (B191085EC)</a:t>
            </a:r>
            <a:r>
              <a:rPr lang="en-US" sz="2150" spc="86">
                <a:solidFill>
                  <a:srgbClr val="000000"/>
                </a:solidFill>
                <a:latin typeface="Didact Gothic"/>
              </a:rPr>
              <a:t> </a:t>
            </a:r>
            <a:r>
              <a:rPr lang="en-US" sz="2150" u="none" spc="86">
                <a:solidFill>
                  <a:srgbClr val="000000"/>
                </a:solidFill>
                <a:latin typeface="Didact Gothic"/>
              </a:rPr>
              <a:t> | Maneesha A Pillai (B191081EC) | R </a:t>
            </a:r>
            <a:r>
              <a:rPr lang="en-US" sz="2150" u="none" spc="86" err="1">
                <a:solidFill>
                  <a:srgbClr val="000000"/>
                </a:solidFill>
                <a:latin typeface="Didact Gothic"/>
              </a:rPr>
              <a:t>Avaneesh</a:t>
            </a:r>
            <a:r>
              <a:rPr lang="en-US" sz="2150" u="none" spc="86">
                <a:solidFill>
                  <a:srgbClr val="000000"/>
                </a:solidFill>
                <a:latin typeface="Didact Gothic"/>
              </a:rPr>
              <a:t> (B190193EC)</a:t>
            </a:r>
          </a:p>
          <a:p>
            <a:pPr marL="0" lvl="0" indent="0" algn="ctr">
              <a:lnSpc>
                <a:spcPts val="3243"/>
              </a:lnSpc>
            </a:pPr>
            <a:r>
              <a:rPr lang="en-US" sz="2150" u="none" spc="86">
                <a:solidFill>
                  <a:srgbClr val="000000"/>
                </a:solidFill>
                <a:latin typeface="Didact Gothic"/>
              </a:rPr>
              <a:t>Sanka Anjani (B190804EC) | Shaheen Rafiq (B190985EC)</a:t>
            </a:r>
          </a:p>
          <a:p>
            <a:pPr marL="0" lvl="0" indent="0" algn="ctr">
              <a:lnSpc>
                <a:spcPts val="3243"/>
              </a:lnSpc>
            </a:pPr>
            <a:endParaRPr lang="en-US" sz="2162" u="none" spc="86">
              <a:solidFill>
                <a:srgbClr val="000000"/>
              </a:solidFill>
              <a:latin typeface="Didact Gothic"/>
            </a:endParaRPr>
          </a:p>
          <a:p>
            <a:pPr marL="0" lvl="0" indent="0" algn="ctr">
              <a:lnSpc>
                <a:spcPts val="3243"/>
              </a:lnSpc>
            </a:pPr>
            <a:r>
              <a:rPr lang="en-US" sz="2150" u="none" spc="86">
                <a:solidFill>
                  <a:srgbClr val="000000"/>
                </a:solidFill>
                <a:latin typeface="Didact Gothic"/>
              </a:rPr>
              <a:t>Guided By</a:t>
            </a:r>
          </a:p>
          <a:p>
            <a:pPr marL="0" lvl="0" indent="0" algn="ctr">
              <a:lnSpc>
                <a:spcPts val="3243"/>
              </a:lnSpc>
            </a:pPr>
            <a:r>
              <a:rPr lang="en-US" sz="2150" u="none" spc="86">
                <a:solidFill>
                  <a:srgbClr val="000000"/>
                </a:solidFill>
                <a:latin typeface="Didact Gothic"/>
              </a:rPr>
              <a:t>Dr Ameer PM</a:t>
            </a:r>
          </a:p>
        </p:txBody>
      </p:sp>
      <p:sp>
        <p:nvSpPr>
          <p:cNvPr id="4" name="AutoShape 4"/>
          <p:cNvSpPr/>
          <p:nvPr/>
        </p:nvSpPr>
        <p:spPr>
          <a:xfrm>
            <a:off x="0" y="0"/>
            <a:ext cx="18288000" cy="2332684"/>
          </a:xfrm>
          <a:prstGeom prst="rect">
            <a:avLst/>
          </a:prstGeom>
          <a:solidFill>
            <a:srgbClr val="C7C6C6"/>
          </a:solidFill>
        </p:spPr>
      </p:sp>
      <p:sp>
        <p:nvSpPr>
          <p:cNvPr id="5" name="TextBox 5"/>
          <p:cNvSpPr txBox="1"/>
          <p:nvPr/>
        </p:nvSpPr>
        <p:spPr>
          <a:xfrm>
            <a:off x="3199388" y="659733"/>
            <a:ext cx="11889224" cy="1035902"/>
          </a:xfrm>
          <a:prstGeom prst="rect">
            <a:avLst/>
          </a:prstGeom>
        </p:spPr>
        <p:txBody>
          <a:bodyPr lIns="0" tIns="0" rIns="0" bIns="0" rtlCol="0" anchor="t">
            <a:spAutoFit/>
          </a:bodyPr>
          <a:lstStyle/>
          <a:p>
            <a:pPr algn="ctr">
              <a:lnSpc>
                <a:spcPts val="4137"/>
              </a:lnSpc>
              <a:spcBef>
                <a:spcPct val="0"/>
              </a:spcBef>
            </a:pPr>
            <a:r>
              <a:rPr lang="en-US" sz="3182" spc="254">
                <a:solidFill>
                  <a:srgbClr val="000000"/>
                </a:solidFill>
                <a:latin typeface="Didact Gothic"/>
              </a:rPr>
              <a:t>National Institute of Technology Calicut</a:t>
            </a:r>
          </a:p>
          <a:p>
            <a:pPr algn="ctr">
              <a:lnSpc>
                <a:spcPts val="4137"/>
              </a:lnSpc>
              <a:spcBef>
                <a:spcPct val="0"/>
              </a:spcBef>
            </a:pPr>
            <a:r>
              <a:rPr lang="en-US" sz="3182" spc="254">
                <a:solidFill>
                  <a:srgbClr val="000000"/>
                </a:solidFill>
                <a:latin typeface="Didact Gothic"/>
              </a:rPr>
              <a:t>Department of Electronics and Communication Engineering</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1F0F0"/>
        </a:solidFill>
        <a:effectLst/>
      </p:bgPr>
    </p:bg>
    <p:spTree>
      <p:nvGrpSpPr>
        <p:cNvPr id="1" name=""/>
        <p:cNvGrpSpPr/>
        <p:nvPr/>
      </p:nvGrpSpPr>
      <p:grpSpPr>
        <a:xfrm>
          <a:off x="0" y="0"/>
          <a:ext cx="0" cy="0"/>
          <a:chOff x="0" y="0"/>
          <a:chExt cx="0" cy="0"/>
        </a:xfrm>
      </p:grpSpPr>
      <p:sp>
        <p:nvSpPr>
          <p:cNvPr id="2" name="AutoShape 2"/>
          <p:cNvSpPr/>
          <p:nvPr/>
        </p:nvSpPr>
        <p:spPr>
          <a:xfrm>
            <a:off x="-680" y="1521670"/>
            <a:ext cx="9144000" cy="8747186"/>
          </a:xfrm>
          <a:prstGeom prst="rect">
            <a:avLst/>
          </a:prstGeom>
          <a:solidFill>
            <a:srgbClr val="C7C6C6"/>
          </a:solidFill>
        </p:spPr>
      </p:sp>
      <p:sp>
        <p:nvSpPr>
          <p:cNvPr id="3" name="AutoShape 3"/>
          <p:cNvSpPr/>
          <p:nvPr/>
        </p:nvSpPr>
        <p:spPr>
          <a:xfrm>
            <a:off x="9144000" y="2838562"/>
            <a:ext cx="9144000" cy="7448438"/>
          </a:xfrm>
          <a:prstGeom prst="rect">
            <a:avLst/>
          </a:prstGeom>
          <a:noFill/>
        </p:spPr>
      </p:sp>
      <p:sp>
        <p:nvSpPr>
          <p:cNvPr id="4" name="TextBox 4"/>
          <p:cNvSpPr txBox="1"/>
          <p:nvPr/>
        </p:nvSpPr>
        <p:spPr>
          <a:xfrm>
            <a:off x="0" y="536566"/>
            <a:ext cx="9144000" cy="847540"/>
          </a:xfrm>
          <a:prstGeom prst="rect">
            <a:avLst/>
          </a:prstGeom>
        </p:spPr>
        <p:txBody>
          <a:bodyPr wrap="square" lIns="0" tIns="0" rIns="0" bIns="0" rtlCol="0" anchor="t">
            <a:spAutoFit/>
          </a:bodyPr>
          <a:lstStyle/>
          <a:p>
            <a:pPr marL="0" lvl="0" indent="0" algn="ctr">
              <a:lnSpc>
                <a:spcPts val="6636"/>
              </a:lnSpc>
            </a:pPr>
            <a:r>
              <a:rPr lang="en-US" sz="5530" spc="-138">
                <a:solidFill>
                  <a:srgbClr val="000000"/>
                </a:solidFill>
                <a:latin typeface="Cardo"/>
              </a:rPr>
              <a:t>Improvements</a:t>
            </a:r>
          </a:p>
        </p:txBody>
      </p:sp>
      <p:sp>
        <p:nvSpPr>
          <p:cNvPr id="6" name="TextBox 6"/>
          <p:cNvSpPr txBox="1"/>
          <p:nvPr/>
        </p:nvSpPr>
        <p:spPr>
          <a:xfrm>
            <a:off x="542557" y="3005975"/>
            <a:ext cx="8021752" cy="5078313"/>
          </a:xfrm>
          <a:prstGeom prst="rect">
            <a:avLst/>
          </a:prstGeom>
        </p:spPr>
        <p:txBody>
          <a:bodyPr wrap="square" lIns="0" tIns="0" rIns="0" bIns="0" rtlCol="0" anchor="t">
            <a:spAutoFit/>
          </a:bodyPr>
          <a:lstStyle/>
          <a:p>
            <a:pPr>
              <a:lnSpc>
                <a:spcPts val="3639"/>
              </a:lnSpc>
            </a:pPr>
            <a:r>
              <a:rPr lang="en-US" sz="2750" spc="-69">
                <a:solidFill>
                  <a:srgbClr val="000000"/>
                </a:solidFill>
                <a:latin typeface="Cardo"/>
              </a:rPr>
              <a:t>MTCNN is a neural network which detects faces and facial landmarks in images.</a:t>
            </a:r>
          </a:p>
          <a:p>
            <a:pPr>
              <a:lnSpc>
                <a:spcPts val="3639"/>
              </a:lnSpc>
            </a:pPr>
            <a:endParaRPr lang="en-US" sz="2750" spc="-69">
              <a:solidFill>
                <a:srgbClr val="000000"/>
              </a:solidFill>
              <a:latin typeface="Cardo"/>
            </a:endParaRPr>
          </a:p>
          <a:p>
            <a:pPr marL="0" lvl="0" indent="0">
              <a:lnSpc>
                <a:spcPts val="3639"/>
              </a:lnSpc>
            </a:pPr>
            <a:r>
              <a:rPr lang="en-US" sz="2750" spc="-69">
                <a:solidFill>
                  <a:srgbClr val="000000"/>
                </a:solidFill>
                <a:latin typeface="Cardo"/>
              </a:rPr>
              <a:t>MTCNN was used in order to detect the eye region from which we generated an eye region mask.</a:t>
            </a:r>
            <a:endParaRPr lang="en-US" sz="2750" spc="-69">
              <a:solidFill>
                <a:srgbClr val="000000"/>
              </a:solidFill>
              <a:latin typeface="Cardo"/>
              <a:ea typeface="Cardo"/>
              <a:cs typeface="Cardo"/>
            </a:endParaRPr>
          </a:p>
          <a:p>
            <a:pPr marL="0" lvl="0" indent="0">
              <a:lnSpc>
                <a:spcPts val="3639"/>
              </a:lnSpc>
            </a:pPr>
            <a:endParaRPr lang="en-US" sz="2799" spc="-69">
              <a:solidFill>
                <a:srgbClr val="000000"/>
              </a:solidFill>
              <a:latin typeface="Cardo"/>
            </a:endParaRPr>
          </a:p>
          <a:p>
            <a:pPr marL="0" lvl="0" indent="0">
              <a:lnSpc>
                <a:spcPts val="3639"/>
              </a:lnSpc>
            </a:pPr>
            <a:r>
              <a:rPr lang="en-US" sz="2750" spc="-69">
                <a:solidFill>
                  <a:srgbClr val="000000"/>
                </a:solidFill>
                <a:latin typeface="Cardo"/>
              </a:rPr>
              <a:t>The L1 loss between the generated and ground truth eye region masks is added to the total loss.</a:t>
            </a:r>
            <a:endParaRPr lang="en-US" sz="2750" spc="-69">
              <a:solidFill>
                <a:srgbClr val="000000"/>
              </a:solidFill>
              <a:latin typeface="Cardo"/>
              <a:ea typeface="Cardo"/>
              <a:cs typeface="Cardo"/>
            </a:endParaRPr>
          </a:p>
          <a:p>
            <a:pPr>
              <a:lnSpc>
                <a:spcPts val="3639"/>
              </a:lnSpc>
            </a:pPr>
            <a:endParaRPr lang="en-US" sz="2750" spc="-69">
              <a:solidFill>
                <a:srgbClr val="000000"/>
              </a:solidFill>
              <a:latin typeface="Cardo"/>
              <a:ea typeface="Cardo"/>
              <a:cs typeface="Cardo"/>
            </a:endParaRPr>
          </a:p>
          <a:p>
            <a:pPr>
              <a:lnSpc>
                <a:spcPts val="3639"/>
              </a:lnSpc>
            </a:pPr>
            <a:r>
              <a:rPr lang="en-US" sz="2750" spc="-69">
                <a:solidFill>
                  <a:srgbClr val="000000"/>
                </a:solidFill>
                <a:latin typeface="Cardo"/>
                <a:ea typeface="Cardo"/>
                <a:cs typeface="Cardo"/>
              </a:rPr>
              <a:t>The modified objective function is as follows:</a:t>
            </a:r>
          </a:p>
          <a:p>
            <a:pPr>
              <a:lnSpc>
                <a:spcPts val="3639"/>
              </a:lnSpc>
            </a:pPr>
            <a:r>
              <a:rPr lang="en-US" sz="2750" spc="-69">
                <a:solidFill>
                  <a:srgbClr val="000000"/>
                </a:solidFill>
                <a:latin typeface="Cardo"/>
                <a:ea typeface="Cardo"/>
                <a:cs typeface="Cardo"/>
              </a:rPr>
              <a:t>  </a:t>
            </a:r>
            <a:r>
              <a:rPr lang="en-US" sz="2800" spc="-69">
                <a:solidFill>
                  <a:srgbClr val="000000"/>
                </a:solidFill>
                <a:latin typeface="Cardo"/>
                <a:ea typeface="+mn-lt"/>
                <a:cs typeface="+mn-lt"/>
              </a:rPr>
              <a:t>J</a:t>
            </a:r>
            <a:r>
              <a:rPr lang="en-US" sz="2800" spc="-69" baseline="-25000">
                <a:latin typeface="Cardo"/>
                <a:ea typeface="+mn-lt"/>
                <a:cs typeface="+mn-lt"/>
              </a:rPr>
              <a:t>GEN</a:t>
            </a:r>
            <a:r>
              <a:rPr lang="en-US" sz="2800" spc="-69">
                <a:solidFill>
                  <a:srgbClr val="000000"/>
                </a:solidFill>
                <a:latin typeface="Cardo"/>
                <a:ea typeface="+mn-lt"/>
                <a:cs typeface="+mn-lt"/>
              </a:rPr>
              <a:t> = </a:t>
            </a:r>
            <a:r>
              <a:rPr lang="el-GR" sz="2800" spc="-69">
                <a:solidFill>
                  <a:srgbClr val="000000"/>
                </a:solidFill>
                <a:latin typeface="Cardo"/>
                <a:ea typeface="Cardo"/>
                <a:cs typeface="Calibri"/>
              </a:rPr>
              <a:t>α</a:t>
            </a:r>
            <a:r>
              <a:rPr lang="en-US" sz="2800" spc="-69">
                <a:solidFill>
                  <a:srgbClr val="000000"/>
                </a:solidFill>
                <a:latin typeface="Cardo"/>
                <a:ea typeface="+mn-lt"/>
                <a:cs typeface="+mn-lt"/>
              </a:rPr>
              <a:t>L</a:t>
            </a:r>
            <a:r>
              <a:rPr lang="en-US" sz="2800" spc="-69" baseline="-25000">
                <a:solidFill>
                  <a:srgbClr val="000000"/>
                </a:solidFill>
                <a:latin typeface="Cardo"/>
                <a:ea typeface="+mn-lt"/>
                <a:cs typeface="+mn-lt"/>
              </a:rPr>
              <a:t>1</a:t>
            </a:r>
            <a:r>
              <a:rPr lang="en-US" sz="2800" spc="-69" baseline="30000">
                <a:solidFill>
                  <a:srgbClr val="000000"/>
                </a:solidFill>
                <a:latin typeface="Cardo"/>
                <a:ea typeface="+mn-lt"/>
                <a:cs typeface="+mn-lt"/>
              </a:rPr>
              <a:t>MRM </a:t>
            </a:r>
            <a:r>
              <a:rPr lang="en-US" sz="2800" spc="-69">
                <a:solidFill>
                  <a:srgbClr val="000000"/>
                </a:solidFill>
                <a:latin typeface="Cardo"/>
                <a:ea typeface="+mn-lt"/>
                <a:cs typeface="+mn-lt"/>
              </a:rPr>
              <a:t>+ </a:t>
            </a:r>
            <a:r>
              <a:rPr lang="el-GR" sz="2800" spc="-69">
                <a:solidFill>
                  <a:srgbClr val="000000"/>
                </a:solidFill>
                <a:latin typeface="Cardo"/>
                <a:ea typeface="Cardo"/>
                <a:cs typeface="Calibri"/>
              </a:rPr>
              <a:t>β</a:t>
            </a:r>
            <a:r>
              <a:rPr lang="en-US" sz="2800" spc="-69">
                <a:solidFill>
                  <a:srgbClr val="000000"/>
                </a:solidFill>
                <a:latin typeface="Cardo"/>
                <a:ea typeface="+mn-lt"/>
                <a:cs typeface="+mn-lt"/>
              </a:rPr>
              <a:t>L</a:t>
            </a:r>
            <a:r>
              <a:rPr lang="en-US" sz="2800" spc="-69" baseline="-25000">
                <a:solidFill>
                  <a:srgbClr val="000000"/>
                </a:solidFill>
                <a:latin typeface="Cardo"/>
                <a:ea typeface="+mn-lt"/>
                <a:cs typeface="+mn-lt"/>
              </a:rPr>
              <a:t>2</a:t>
            </a:r>
            <a:r>
              <a:rPr lang="en-US" sz="2800" spc="-69" baseline="30000">
                <a:solidFill>
                  <a:srgbClr val="000000"/>
                </a:solidFill>
                <a:latin typeface="Cardo"/>
                <a:ea typeface="+mn-lt"/>
                <a:cs typeface="+mn-lt"/>
              </a:rPr>
              <a:t>Perceptual</a:t>
            </a:r>
            <a:r>
              <a:rPr lang="en-US" sz="2800" spc="-69">
                <a:solidFill>
                  <a:srgbClr val="000000"/>
                </a:solidFill>
                <a:latin typeface="Cardo"/>
                <a:ea typeface="+mn-lt"/>
                <a:cs typeface="+mn-lt"/>
              </a:rPr>
              <a:t> +</a:t>
            </a:r>
            <a:r>
              <a:rPr lang="el-GR" sz="2800" spc="-69">
                <a:solidFill>
                  <a:srgbClr val="000000"/>
                </a:solidFill>
                <a:latin typeface="Cardo"/>
                <a:ea typeface="Cardo"/>
                <a:cs typeface="Calibri"/>
              </a:rPr>
              <a:t>γ</a:t>
            </a:r>
            <a:r>
              <a:rPr lang="en-US" sz="2800" spc="-69">
                <a:solidFill>
                  <a:srgbClr val="000000"/>
                </a:solidFill>
                <a:latin typeface="Cardo"/>
                <a:ea typeface="+mn-lt"/>
                <a:cs typeface="+mn-lt"/>
              </a:rPr>
              <a:t> J</a:t>
            </a:r>
            <a:r>
              <a:rPr lang="en-US" sz="2800" spc="-69" baseline="-25000">
                <a:solidFill>
                  <a:srgbClr val="000000"/>
                </a:solidFill>
                <a:latin typeface="Cardo"/>
                <a:ea typeface="+mn-lt"/>
                <a:cs typeface="+mn-lt"/>
              </a:rPr>
              <a:t>FD</a:t>
            </a:r>
            <a:r>
              <a:rPr lang="en-US" sz="2800" spc="-69">
                <a:solidFill>
                  <a:srgbClr val="000000"/>
                </a:solidFill>
                <a:latin typeface="Cardo"/>
                <a:ea typeface="+mn-lt"/>
                <a:cs typeface="+mn-lt"/>
              </a:rPr>
              <a:t> + </a:t>
            </a:r>
            <a:r>
              <a:rPr lang="el-GR" sz="2800" spc="-69">
                <a:solidFill>
                  <a:srgbClr val="000000"/>
                </a:solidFill>
                <a:latin typeface="Cardo"/>
                <a:ea typeface="Cardo"/>
                <a:cs typeface="Calibri"/>
              </a:rPr>
              <a:t>δ</a:t>
            </a:r>
            <a:r>
              <a:rPr lang="en-US" sz="2800" spc="-69">
                <a:solidFill>
                  <a:srgbClr val="000000"/>
                </a:solidFill>
                <a:latin typeface="Cardo"/>
                <a:ea typeface="+mn-lt"/>
                <a:cs typeface="+mn-lt"/>
              </a:rPr>
              <a:t>J</a:t>
            </a:r>
            <a:r>
              <a:rPr lang="en-US" sz="2800" spc="-69" baseline="-25000">
                <a:solidFill>
                  <a:srgbClr val="000000"/>
                </a:solidFill>
                <a:latin typeface="Cardo"/>
                <a:ea typeface="+mn-lt"/>
                <a:cs typeface="+mn-lt"/>
              </a:rPr>
              <a:t>ED</a:t>
            </a:r>
            <a:r>
              <a:rPr lang="en-US" sz="2800" spc="-69">
                <a:solidFill>
                  <a:srgbClr val="000000"/>
                </a:solidFill>
                <a:latin typeface="Cardo"/>
                <a:ea typeface="+mn-lt"/>
                <a:cs typeface="+mn-lt"/>
              </a:rPr>
              <a:t> + </a:t>
            </a:r>
            <a:r>
              <a:rPr lang="el-GR" sz="2800" b="0" i="0">
                <a:effectLst/>
                <a:latin typeface="arial"/>
                <a:cs typeface="arial"/>
              </a:rPr>
              <a:t> </a:t>
            </a:r>
            <a:r>
              <a:rPr lang="en-US" sz="2800">
                <a:latin typeface="Cardo"/>
                <a:ea typeface="+mn-lt"/>
                <a:cs typeface="+mn-lt"/>
              </a:rPr>
              <a:t>ε </a:t>
            </a:r>
            <a:r>
              <a:rPr lang="en-US" sz="2800" spc="-69">
                <a:solidFill>
                  <a:srgbClr val="000000"/>
                </a:solidFill>
                <a:latin typeface="Cardo"/>
                <a:ea typeface="+mn-lt"/>
                <a:cs typeface="+mn-lt"/>
              </a:rPr>
              <a:t>L</a:t>
            </a:r>
            <a:r>
              <a:rPr lang="en-US" sz="2800" spc="-69" baseline="-25000">
                <a:solidFill>
                  <a:srgbClr val="000000"/>
                </a:solidFill>
                <a:latin typeface="Cardo"/>
                <a:ea typeface="+mn-lt"/>
                <a:cs typeface="+mn-lt"/>
              </a:rPr>
              <a:t>1</a:t>
            </a:r>
            <a:r>
              <a:rPr lang="en-US" sz="2800" spc="-69" baseline="30000">
                <a:solidFill>
                  <a:srgbClr val="000000"/>
                </a:solidFill>
                <a:latin typeface="Cardo"/>
                <a:ea typeface="+mn-lt"/>
                <a:cs typeface="+mn-lt"/>
              </a:rPr>
              <a:t>EL</a:t>
            </a:r>
            <a:endParaRPr lang="en-US" baseline="30000">
              <a:latin typeface="Cardo"/>
            </a:endParaRPr>
          </a:p>
        </p:txBody>
      </p:sp>
      <p:grpSp>
        <p:nvGrpSpPr>
          <p:cNvPr id="8" name="Group 8"/>
          <p:cNvGrpSpPr/>
          <p:nvPr/>
        </p:nvGrpSpPr>
        <p:grpSpPr>
          <a:xfrm>
            <a:off x="10344545" y="3452346"/>
            <a:ext cx="6914755" cy="5559185"/>
            <a:chOff x="0" y="-38100"/>
            <a:chExt cx="9219673" cy="7412246"/>
          </a:xfrm>
        </p:grpSpPr>
        <p:sp>
          <p:nvSpPr>
            <p:cNvPr id="9" name="TextBox 9"/>
            <p:cNvSpPr txBox="1"/>
            <p:nvPr/>
          </p:nvSpPr>
          <p:spPr>
            <a:xfrm>
              <a:off x="0" y="1834167"/>
              <a:ext cx="9219673" cy="5539979"/>
            </a:xfrm>
            <a:prstGeom prst="rect">
              <a:avLst/>
            </a:prstGeom>
          </p:spPr>
          <p:txBody>
            <a:bodyPr lIns="0" tIns="0" rIns="0" bIns="0" rtlCol="0" anchor="t">
              <a:spAutoFit/>
            </a:bodyPr>
            <a:lstStyle/>
            <a:p>
              <a:pPr marL="0" lvl="0" indent="0">
                <a:lnSpc>
                  <a:spcPts val="3639"/>
                </a:lnSpc>
              </a:pPr>
              <a:r>
                <a:rPr lang="en-US" sz="2799" spc="-69">
                  <a:solidFill>
                    <a:srgbClr val="F1F0F0"/>
                  </a:solidFill>
                  <a:latin typeface="Cardo"/>
                </a:rPr>
                <a:t>BSRGAN is used as it can perform blind super-resolution on new, unseen and low-resolution images.</a:t>
              </a:r>
            </a:p>
            <a:p>
              <a:pPr marL="0" lvl="0" indent="0">
                <a:lnSpc>
                  <a:spcPts val="3639"/>
                </a:lnSpc>
              </a:pPr>
              <a:endParaRPr lang="en-US" sz="2799" spc="-69">
                <a:solidFill>
                  <a:srgbClr val="F1F0F0"/>
                </a:solidFill>
                <a:latin typeface="Cardo"/>
              </a:endParaRPr>
            </a:p>
            <a:p>
              <a:pPr marL="0" lvl="0" indent="0">
                <a:lnSpc>
                  <a:spcPts val="3639"/>
                </a:lnSpc>
              </a:pPr>
              <a:r>
                <a:rPr lang="en-US" sz="2799" spc="-69">
                  <a:solidFill>
                    <a:srgbClr val="F1F0F0"/>
                  </a:solidFill>
                  <a:latin typeface="Cardo"/>
                </a:rPr>
                <a:t>Using BSRGAN, the resolution of the output video improved greatly.</a:t>
              </a:r>
            </a:p>
            <a:p>
              <a:pPr marL="0" lvl="0" indent="0">
                <a:lnSpc>
                  <a:spcPts val="3639"/>
                </a:lnSpc>
              </a:pPr>
              <a:endParaRPr lang="en-US" sz="2799" spc="-69">
                <a:solidFill>
                  <a:srgbClr val="F1F0F0"/>
                </a:solidFill>
                <a:latin typeface="Cardo"/>
              </a:endParaRPr>
            </a:p>
            <a:p>
              <a:pPr marL="0" lvl="0" indent="0">
                <a:lnSpc>
                  <a:spcPts val="3639"/>
                </a:lnSpc>
              </a:pPr>
              <a:r>
                <a:rPr lang="en-US" sz="2799" spc="-69">
                  <a:solidFill>
                    <a:srgbClr val="F1F0F0"/>
                  </a:solidFill>
                  <a:latin typeface="Cardo"/>
                </a:rPr>
                <a:t>BSRGAN was run for each of the frames of the video. The frames are then sewn back together.</a:t>
              </a:r>
            </a:p>
          </p:txBody>
        </p:sp>
        <p:sp>
          <p:nvSpPr>
            <p:cNvPr id="10" name="TextBox 10"/>
            <p:cNvSpPr txBox="1"/>
            <p:nvPr/>
          </p:nvSpPr>
          <p:spPr>
            <a:xfrm>
              <a:off x="0" y="-38100"/>
              <a:ext cx="9219673" cy="1555981"/>
            </a:xfrm>
            <a:prstGeom prst="rect">
              <a:avLst/>
            </a:prstGeom>
          </p:spPr>
          <p:txBody>
            <a:bodyPr lIns="0" tIns="0" rIns="0" bIns="0" rtlCol="0" anchor="t">
              <a:spAutoFit/>
            </a:bodyPr>
            <a:lstStyle/>
            <a:p>
              <a:pPr marL="0" lvl="0" indent="0" algn="ctr">
                <a:lnSpc>
                  <a:spcPts val="4550"/>
                </a:lnSpc>
              </a:pPr>
              <a:r>
                <a:rPr lang="en-US" sz="3500" spc="-87">
                  <a:solidFill>
                    <a:srgbClr val="F1F0F0"/>
                  </a:solidFill>
                  <a:latin typeface="Cardo Bold"/>
                </a:rPr>
                <a:t>Blind Image Super-Resolution (BSRGAN)</a:t>
              </a:r>
            </a:p>
          </p:txBody>
        </p:sp>
      </p:grpSp>
      <p:grpSp>
        <p:nvGrpSpPr>
          <p:cNvPr id="19" name="image exp">
            <a:extLst>
              <a:ext uri="{FF2B5EF4-FFF2-40B4-BE49-F238E27FC236}">
                <a16:creationId xmlns:a16="http://schemas.microsoft.com/office/drawing/2014/main" id="{BAA7CA3F-14FB-44C5-ACDA-3FD68B46AF0A}"/>
              </a:ext>
            </a:extLst>
          </p:cNvPr>
          <p:cNvGrpSpPr/>
          <p:nvPr/>
        </p:nvGrpSpPr>
        <p:grpSpPr>
          <a:xfrm>
            <a:off x="9949059" y="779822"/>
            <a:ext cx="3791818" cy="8727355"/>
            <a:chOff x="12095892" y="434715"/>
            <a:chExt cx="4048125" cy="9449011"/>
          </a:xfrm>
        </p:grpSpPr>
        <p:pic>
          <p:nvPicPr>
            <p:cNvPr id="23554" name="Picture 2">
              <a:extLst>
                <a:ext uri="{FF2B5EF4-FFF2-40B4-BE49-F238E27FC236}">
                  <a16:creationId xmlns:a16="http://schemas.microsoft.com/office/drawing/2014/main" id="{4573B5A0-1027-44F7-899F-EB5A934ADD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095892" y="5359409"/>
              <a:ext cx="4048125" cy="3971925"/>
            </a:xfrm>
            <a:prstGeom prst="rect">
              <a:avLst/>
            </a:prstGeom>
            <a:noFill/>
            <a:extLst>
              <a:ext uri="{909E8E84-426E-40DD-AFC4-6F175D3DCCD1}">
                <a14:hiddenFill xmlns:a14="http://schemas.microsoft.com/office/drawing/2010/main">
                  <a:solidFill>
                    <a:srgbClr val="FFFFFF"/>
                  </a:solidFill>
                </a14:hiddenFill>
              </a:ext>
            </a:extLst>
          </p:spPr>
        </p:pic>
        <p:pic>
          <p:nvPicPr>
            <p:cNvPr id="23556" name="Picture 4">
              <a:extLst>
                <a:ext uri="{FF2B5EF4-FFF2-40B4-BE49-F238E27FC236}">
                  <a16:creationId xmlns:a16="http://schemas.microsoft.com/office/drawing/2014/main" id="{3D3C9C9C-4328-454A-8148-AC4D463582F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48366"/>
            <a:stretch/>
          </p:blipFill>
          <p:spPr bwMode="auto">
            <a:xfrm>
              <a:off x="12145546" y="955666"/>
              <a:ext cx="3948815" cy="3782273"/>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Straight Arrow Connector 11">
              <a:extLst>
                <a:ext uri="{FF2B5EF4-FFF2-40B4-BE49-F238E27FC236}">
                  <a16:creationId xmlns:a16="http://schemas.microsoft.com/office/drawing/2014/main" id="{C5FFFF74-1710-4FCF-B4DE-195865A0F6C4}"/>
                </a:ext>
              </a:extLst>
            </p:cNvPr>
            <p:cNvCxnSpPr>
              <a:cxnSpLocks/>
              <a:stCxn id="23556" idx="2"/>
              <a:endCxn id="23554" idx="0"/>
            </p:cNvCxnSpPr>
            <p:nvPr/>
          </p:nvCxnSpPr>
          <p:spPr>
            <a:xfrm>
              <a:off x="14119954" y="4737939"/>
              <a:ext cx="1" cy="62147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B76D9873-72E8-4159-95E2-FA873A6E1E06}"/>
                </a:ext>
              </a:extLst>
            </p:cNvPr>
            <p:cNvSpPr txBox="1"/>
            <p:nvPr/>
          </p:nvSpPr>
          <p:spPr>
            <a:xfrm>
              <a:off x="12145546" y="434715"/>
              <a:ext cx="3948815" cy="369332"/>
            </a:xfrm>
            <a:prstGeom prst="rect">
              <a:avLst/>
            </a:prstGeom>
            <a:noFill/>
          </p:spPr>
          <p:txBody>
            <a:bodyPr wrap="square" rtlCol="0">
              <a:spAutoFit/>
            </a:bodyPr>
            <a:lstStyle/>
            <a:p>
              <a:pPr algn="ctr"/>
              <a:r>
                <a:rPr lang="en-US"/>
                <a:t>Input frame</a:t>
              </a:r>
            </a:p>
          </p:txBody>
        </p:sp>
        <p:sp>
          <p:nvSpPr>
            <p:cNvPr id="20" name="TextBox 19">
              <a:extLst>
                <a:ext uri="{FF2B5EF4-FFF2-40B4-BE49-F238E27FC236}">
                  <a16:creationId xmlns:a16="http://schemas.microsoft.com/office/drawing/2014/main" id="{F448BD8D-D4D2-46A9-ACB7-B7683FF63079}"/>
                </a:ext>
              </a:extLst>
            </p:cNvPr>
            <p:cNvSpPr txBox="1"/>
            <p:nvPr/>
          </p:nvSpPr>
          <p:spPr>
            <a:xfrm>
              <a:off x="12195202" y="9514394"/>
              <a:ext cx="3948815" cy="369332"/>
            </a:xfrm>
            <a:prstGeom prst="rect">
              <a:avLst/>
            </a:prstGeom>
            <a:noFill/>
          </p:spPr>
          <p:txBody>
            <a:bodyPr wrap="square" rtlCol="0">
              <a:spAutoFit/>
            </a:bodyPr>
            <a:lstStyle/>
            <a:p>
              <a:pPr algn="ctr"/>
              <a:r>
                <a:rPr lang="en-US"/>
                <a:t>Eye Mask</a:t>
              </a:r>
            </a:p>
          </p:txBody>
        </p:sp>
      </p:grpSp>
      <p:sp>
        <p:nvSpPr>
          <p:cNvPr id="23" name="TextBox 7">
            <a:extLst>
              <a:ext uri="{FF2B5EF4-FFF2-40B4-BE49-F238E27FC236}">
                <a16:creationId xmlns:a16="http://schemas.microsoft.com/office/drawing/2014/main" id="{4BAA4D1E-6E9A-43D3-8E06-FEEBDF662840}"/>
              </a:ext>
            </a:extLst>
          </p:cNvPr>
          <p:cNvSpPr txBox="1"/>
          <p:nvPr/>
        </p:nvSpPr>
        <p:spPr>
          <a:xfrm>
            <a:off x="1113942" y="1711437"/>
            <a:ext cx="6914755" cy="1127125"/>
          </a:xfrm>
          <a:prstGeom prst="rect">
            <a:avLst/>
          </a:prstGeom>
        </p:spPr>
        <p:txBody>
          <a:bodyPr lIns="0" tIns="0" rIns="0" bIns="0" rtlCol="0" anchor="t">
            <a:spAutoFit/>
          </a:bodyPr>
          <a:lstStyle/>
          <a:p>
            <a:pPr marL="0" lvl="0" indent="0" algn="ctr">
              <a:lnSpc>
                <a:spcPts val="4550"/>
              </a:lnSpc>
            </a:pPr>
            <a:r>
              <a:rPr lang="en-US" sz="3500" spc="-87">
                <a:solidFill>
                  <a:srgbClr val="000000"/>
                </a:solidFill>
                <a:latin typeface="Cardo Bold"/>
              </a:rPr>
              <a:t>Multi-task Cascaded Convolutional Networks (MTCNN)</a:t>
            </a:r>
          </a:p>
        </p:txBody>
      </p:sp>
      <p:sp>
        <p:nvSpPr>
          <p:cNvPr id="18" name="TextBox 17">
            <a:extLst>
              <a:ext uri="{FF2B5EF4-FFF2-40B4-BE49-F238E27FC236}">
                <a16:creationId xmlns:a16="http://schemas.microsoft.com/office/drawing/2014/main" id="{7B5CAB38-D296-4B8B-834F-09E40DF1C6B0}"/>
              </a:ext>
            </a:extLst>
          </p:cNvPr>
          <p:cNvSpPr txBox="1"/>
          <p:nvPr/>
        </p:nvSpPr>
        <p:spPr>
          <a:xfrm>
            <a:off x="14365227" y="768522"/>
            <a:ext cx="3285019" cy="400110"/>
          </a:xfrm>
          <a:prstGeom prst="rect">
            <a:avLst/>
          </a:prstGeom>
          <a:noFill/>
        </p:spPr>
        <p:txBody>
          <a:bodyPr wrap="square" rtlCol="0">
            <a:spAutoFit/>
          </a:bodyPr>
          <a:lstStyle/>
          <a:p>
            <a:pPr algn="ctr"/>
            <a:r>
              <a:rPr lang="en-US" sz="2000">
                <a:latin typeface="Cardo" panose="020B0604020202020204" charset="-79"/>
                <a:ea typeface="Cardo" panose="020B0604020202020204" charset="-79"/>
                <a:cs typeface="Cardo" panose="020B0604020202020204" charset="-79"/>
              </a:rPr>
              <a:t>Base Paper</a:t>
            </a:r>
          </a:p>
        </p:txBody>
      </p:sp>
      <p:pic>
        <p:nvPicPr>
          <p:cNvPr id="21" name="Picture 12">
            <a:extLst>
              <a:ext uri="{FF2B5EF4-FFF2-40B4-BE49-F238E27FC236}">
                <a16:creationId xmlns:a16="http://schemas.microsoft.com/office/drawing/2014/main" id="{C34C372A-2ED3-45CB-A38B-96009EC4F775}"/>
              </a:ext>
            </a:extLst>
          </p:cNvPr>
          <p:cNvPicPr>
            <a:picLocks noChangeAspect="1"/>
          </p:cNvPicPr>
          <p:nvPr/>
        </p:nvPicPr>
        <p:blipFill>
          <a:blip r:embed="rId4"/>
          <a:stretch>
            <a:fillRect/>
          </a:stretch>
        </p:blipFill>
        <p:spPr>
          <a:xfrm>
            <a:off x="14469336" y="5391938"/>
            <a:ext cx="3194315" cy="3194315"/>
          </a:xfrm>
          <a:prstGeom prst="rect">
            <a:avLst/>
          </a:prstGeom>
        </p:spPr>
      </p:pic>
      <p:sp>
        <p:nvSpPr>
          <p:cNvPr id="22" name="TextBox 21">
            <a:extLst>
              <a:ext uri="{FF2B5EF4-FFF2-40B4-BE49-F238E27FC236}">
                <a16:creationId xmlns:a16="http://schemas.microsoft.com/office/drawing/2014/main" id="{F274B7D2-005C-44AA-87F8-5AF7026FEE9B}"/>
              </a:ext>
            </a:extLst>
          </p:cNvPr>
          <p:cNvSpPr txBox="1"/>
          <p:nvPr/>
        </p:nvSpPr>
        <p:spPr>
          <a:xfrm>
            <a:off x="14423983" y="8757163"/>
            <a:ext cx="3285019" cy="400110"/>
          </a:xfrm>
          <a:prstGeom prst="rect">
            <a:avLst/>
          </a:prstGeom>
          <a:noFill/>
        </p:spPr>
        <p:txBody>
          <a:bodyPr wrap="square" rtlCol="0">
            <a:spAutoFit/>
          </a:bodyPr>
          <a:lstStyle/>
          <a:p>
            <a:pPr algn="ctr"/>
            <a:r>
              <a:rPr lang="en-US" sz="2000">
                <a:latin typeface="Cardo" panose="020B0604020202020204" charset="-79"/>
                <a:ea typeface="Cardo" panose="020B0604020202020204" charset="-79"/>
                <a:cs typeface="Cardo" panose="020B0604020202020204" charset="-79"/>
              </a:rPr>
              <a:t>With Eye Mask</a:t>
            </a:r>
          </a:p>
        </p:txBody>
      </p:sp>
      <p:sp>
        <p:nvSpPr>
          <p:cNvPr id="7" name="TextBox 6">
            <a:extLst>
              <a:ext uri="{FF2B5EF4-FFF2-40B4-BE49-F238E27FC236}">
                <a16:creationId xmlns:a16="http://schemas.microsoft.com/office/drawing/2014/main" id="{53ACA378-DB9B-95AB-6DD9-79A4520597B6}"/>
              </a:ext>
            </a:extLst>
          </p:cNvPr>
          <p:cNvSpPr txBox="1"/>
          <p:nvPr/>
        </p:nvSpPr>
        <p:spPr>
          <a:xfrm>
            <a:off x="343297" y="8443516"/>
            <a:ext cx="8800985" cy="136191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750">
                <a:latin typeface="Cardo"/>
                <a:ea typeface="+mn-lt"/>
                <a:cs typeface="+mn-lt"/>
              </a:rPr>
              <a:t>Where L</a:t>
            </a:r>
            <a:r>
              <a:rPr lang="en-US" sz="2750" baseline="-25000">
                <a:latin typeface="Cardo"/>
                <a:ea typeface="+mn-lt"/>
                <a:cs typeface="+mn-lt"/>
              </a:rPr>
              <a:t>1</a:t>
            </a:r>
            <a:r>
              <a:rPr lang="en-US" sz="2750" baseline="30000">
                <a:latin typeface="Cardo"/>
                <a:ea typeface="+mn-lt"/>
                <a:cs typeface="+mn-lt"/>
              </a:rPr>
              <a:t>EL</a:t>
            </a:r>
            <a:r>
              <a:rPr lang="en-US" sz="2750">
                <a:latin typeface="Cardo"/>
                <a:ea typeface="+mn-lt"/>
                <a:cs typeface="+mn-lt"/>
              </a:rPr>
              <a:t> represent the calculated eye loss, and ε is the corresponding weight associated with it and is taken as 1 in our case.</a:t>
            </a:r>
            <a:endParaRPr lang="en-US" sz="2750">
              <a:latin typeface="Cardo"/>
            </a:endParaRPr>
          </a:p>
        </p:txBody>
      </p:sp>
      <p:sp>
        <p:nvSpPr>
          <p:cNvPr id="13" name="Footer Placeholder 12">
            <a:extLst>
              <a:ext uri="{FF2B5EF4-FFF2-40B4-BE49-F238E27FC236}">
                <a16:creationId xmlns:a16="http://schemas.microsoft.com/office/drawing/2014/main" id="{5FB74E7A-4675-4E0A-8B7E-FE21A7A69315}"/>
              </a:ext>
            </a:extLst>
          </p:cNvPr>
          <p:cNvSpPr>
            <a:spLocks noGrp="1"/>
          </p:cNvSpPr>
          <p:nvPr>
            <p:ph type="ftr" sz="quarter" idx="11"/>
          </p:nvPr>
        </p:nvSpPr>
        <p:spPr>
          <a:xfrm>
            <a:off x="15251243" y="9784137"/>
            <a:ext cx="2895600" cy="365125"/>
          </a:xfrm>
        </p:spPr>
        <p:txBody>
          <a:bodyPr/>
          <a:lstStyle/>
          <a:p>
            <a:r>
              <a:rPr lang="de-DE" sz="1600">
                <a:solidFill>
                  <a:schemeClr val="tx1"/>
                </a:solidFill>
              </a:rPr>
              <a:t>Ref (Xiang &amp; Zhu, 2017) [3]</a:t>
            </a:r>
            <a:endParaRPr lang="en-US" sz="1600">
              <a:solidFill>
                <a:schemeClr val="tx1"/>
              </a:solidFill>
            </a:endParaRPr>
          </a:p>
        </p:txBody>
      </p:sp>
      <p:pic>
        <p:nvPicPr>
          <p:cNvPr id="11" name="Picture 10" descr="A picture containing text, indoor&#10;&#10;Description automatically generated">
            <a:extLst>
              <a:ext uri="{FF2B5EF4-FFF2-40B4-BE49-F238E27FC236}">
                <a16:creationId xmlns:a16="http://schemas.microsoft.com/office/drawing/2014/main" id="{431035F9-F7EF-6572-F38E-FDF9CC79065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446570" y="1352344"/>
            <a:ext cx="3282886" cy="3252406"/>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1F0F0"/>
        </a:solidFill>
        <a:effectLst/>
      </p:bgPr>
    </p:bg>
    <p:spTree>
      <p:nvGrpSpPr>
        <p:cNvPr id="1" name=""/>
        <p:cNvGrpSpPr/>
        <p:nvPr/>
      </p:nvGrpSpPr>
      <p:grpSpPr>
        <a:xfrm>
          <a:off x="0" y="0"/>
          <a:ext cx="0" cy="0"/>
          <a:chOff x="0" y="0"/>
          <a:chExt cx="0" cy="0"/>
        </a:xfrm>
      </p:grpSpPr>
      <p:sp>
        <p:nvSpPr>
          <p:cNvPr id="3" name="AutoShape 3"/>
          <p:cNvSpPr/>
          <p:nvPr/>
        </p:nvSpPr>
        <p:spPr>
          <a:xfrm>
            <a:off x="9144000" y="1311014"/>
            <a:ext cx="9144000" cy="8975985"/>
          </a:xfrm>
          <a:prstGeom prst="rect">
            <a:avLst/>
          </a:prstGeom>
          <a:solidFill>
            <a:srgbClr val="598688"/>
          </a:solidFill>
        </p:spPr>
      </p:sp>
      <p:sp>
        <p:nvSpPr>
          <p:cNvPr id="4" name="TextBox 4"/>
          <p:cNvSpPr txBox="1"/>
          <p:nvPr/>
        </p:nvSpPr>
        <p:spPr>
          <a:xfrm>
            <a:off x="9454771" y="115952"/>
            <a:ext cx="8522457" cy="847540"/>
          </a:xfrm>
          <a:prstGeom prst="rect">
            <a:avLst/>
          </a:prstGeom>
        </p:spPr>
        <p:txBody>
          <a:bodyPr wrap="square" lIns="0" tIns="0" rIns="0" bIns="0" rtlCol="0" anchor="t">
            <a:spAutoFit/>
          </a:bodyPr>
          <a:lstStyle/>
          <a:p>
            <a:pPr marL="0" lvl="0" indent="0" algn="ctr">
              <a:lnSpc>
                <a:spcPts val="6636"/>
              </a:lnSpc>
            </a:pPr>
            <a:r>
              <a:rPr lang="en-US" sz="5530" spc="-138">
                <a:solidFill>
                  <a:srgbClr val="000000"/>
                </a:solidFill>
                <a:latin typeface="Cardo"/>
              </a:rPr>
              <a:t>Improvements</a:t>
            </a:r>
          </a:p>
        </p:txBody>
      </p:sp>
      <p:grpSp>
        <p:nvGrpSpPr>
          <p:cNvPr id="5" name="Group 5"/>
          <p:cNvGrpSpPr/>
          <p:nvPr/>
        </p:nvGrpSpPr>
        <p:grpSpPr>
          <a:xfrm>
            <a:off x="1114623" y="3420435"/>
            <a:ext cx="6914755" cy="5591096"/>
            <a:chOff x="0" y="-38100"/>
            <a:chExt cx="9219673" cy="7454794"/>
          </a:xfrm>
        </p:grpSpPr>
        <p:sp>
          <p:nvSpPr>
            <p:cNvPr id="6" name="TextBox 6"/>
            <p:cNvSpPr txBox="1"/>
            <p:nvPr/>
          </p:nvSpPr>
          <p:spPr>
            <a:xfrm>
              <a:off x="0" y="1876715"/>
              <a:ext cx="9219673" cy="5539979"/>
            </a:xfrm>
            <a:prstGeom prst="rect">
              <a:avLst/>
            </a:prstGeom>
          </p:spPr>
          <p:txBody>
            <a:bodyPr lIns="0" tIns="0" rIns="0" bIns="0" rtlCol="0" anchor="t">
              <a:spAutoFit/>
            </a:bodyPr>
            <a:lstStyle/>
            <a:p>
              <a:pPr marL="0" lvl="0" indent="0">
                <a:lnSpc>
                  <a:spcPts val="3639"/>
                </a:lnSpc>
              </a:pPr>
              <a:r>
                <a:rPr lang="en-US" sz="2799" spc="-69">
                  <a:solidFill>
                    <a:srgbClr val="F1F0F0"/>
                  </a:solidFill>
                  <a:latin typeface="Cardo"/>
                </a:rPr>
                <a:t>MTCNN is a neural network which detects faces and facial landmarks on images.</a:t>
              </a:r>
            </a:p>
            <a:p>
              <a:pPr marL="0" lvl="0" indent="0">
                <a:lnSpc>
                  <a:spcPts val="3639"/>
                </a:lnSpc>
              </a:pPr>
              <a:endParaRPr lang="en-US" sz="2799" spc="-69">
                <a:solidFill>
                  <a:srgbClr val="F1F0F0"/>
                </a:solidFill>
                <a:latin typeface="Cardo"/>
              </a:endParaRPr>
            </a:p>
            <a:p>
              <a:pPr marL="0" lvl="0" indent="0">
                <a:lnSpc>
                  <a:spcPts val="3639"/>
                </a:lnSpc>
              </a:pPr>
              <a:r>
                <a:rPr lang="en-US" sz="2799" spc="-69">
                  <a:solidFill>
                    <a:srgbClr val="F1F0F0"/>
                  </a:solidFill>
                  <a:latin typeface="Cardo"/>
                </a:rPr>
                <a:t>MTCNN was used in order to detect the eye region from which we generate an eye region mask.</a:t>
              </a:r>
            </a:p>
            <a:p>
              <a:pPr marL="0" lvl="0" indent="0">
                <a:lnSpc>
                  <a:spcPts val="3639"/>
                </a:lnSpc>
              </a:pPr>
              <a:endParaRPr lang="en-US" sz="2799" spc="-69">
                <a:solidFill>
                  <a:srgbClr val="F1F0F0"/>
                </a:solidFill>
                <a:latin typeface="Cardo"/>
              </a:endParaRPr>
            </a:p>
            <a:p>
              <a:pPr marL="0" lvl="0" indent="0">
                <a:lnSpc>
                  <a:spcPts val="3639"/>
                </a:lnSpc>
              </a:pPr>
              <a:r>
                <a:rPr lang="en-US" sz="2799" spc="-69">
                  <a:solidFill>
                    <a:srgbClr val="F1F0F0"/>
                  </a:solidFill>
                  <a:latin typeface="Cardo"/>
                </a:rPr>
                <a:t>The L1 loss between the generated and ground truth eye region masks is added to the total loss.</a:t>
              </a:r>
            </a:p>
          </p:txBody>
        </p:sp>
        <p:sp>
          <p:nvSpPr>
            <p:cNvPr id="7" name="TextBox 7"/>
            <p:cNvSpPr txBox="1"/>
            <p:nvPr/>
          </p:nvSpPr>
          <p:spPr>
            <a:xfrm>
              <a:off x="0" y="-38100"/>
              <a:ext cx="9219673" cy="1555981"/>
            </a:xfrm>
            <a:prstGeom prst="rect">
              <a:avLst/>
            </a:prstGeom>
          </p:spPr>
          <p:txBody>
            <a:bodyPr lIns="0" tIns="0" rIns="0" bIns="0" rtlCol="0" anchor="t">
              <a:spAutoFit/>
            </a:bodyPr>
            <a:lstStyle/>
            <a:p>
              <a:pPr marL="0" lvl="0" indent="0" algn="ctr">
                <a:lnSpc>
                  <a:spcPts val="4550"/>
                </a:lnSpc>
              </a:pPr>
              <a:r>
                <a:rPr lang="en-US" sz="3500" spc="-87">
                  <a:solidFill>
                    <a:srgbClr val="F1F0F0"/>
                  </a:solidFill>
                  <a:latin typeface="Cardo Bold"/>
                </a:rPr>
                <a:t>Multi-task Cascaded Convolutional Networks (MTCNN)</a:t>
              </a:r>
            </a:p>
          </p:txBody>
        </p:sp>
      </p:grpSp>
      <p:sp>
        <p:nvSpPr>
          <p:cNvPr id="9" name="TextBox 9"/>
          <p:cNvSpPr txBox="1"/>
          <p:nvPr/>
        </p:nvSpPr>
        <p:spPr>
          <a:xfrm>
            <a:off x="10344545" y="4856546"/>
            <a:ext cx="6914755" cy="4154984"/>
          </a:xfrm>
          <a:prstGeom prst="rect">
            <a:avLst/>
          </a:prstGeom>
        </p:spPr>
        <p:txBody>
          <a:bodyPr lIns="0" tIns="0" rIns="0" bIns="0" rtlCol="0" anchor="t">
            <a:spAutoFit/>
          </a:bodyPr>
          <a:lstStyle/>
          <a:p>
            <a:pPr>
              <a:lnSpc>
                <a:spcPts val="3639"/>
              </a:lnSpc>
            </a:pPr>
            <a:r>
              <a:rPr lang="en-US" sz="2750" spc="-69">
                <a:solidFill>
                  <a:schemeClr val="bg1"/>
                </a:solidFill>
                <a:latin typeface="Cardo"/>
              </a:rPr>
              <a:t>BSRGAN is used as it can perform blind super-resolution on new, unseen and low-resolution images.</a:t>
            </a:r>
          </a:p>
          <a:p>
            <a:pPr marL="0" lvl="0" indent="0">
              <a:lnSpc>
                <a:spcPts val="3639"/>
              </a:lnSpc>
            </a:pPr>
            <a:endParaRPr lang="en-US" sz="2799" spc="-69">
              <a:solidFill>
                <a:schemeClr val="bg1"/>
              </a:solidFill>
              <a:latin typeface="Cardo"/>
            </a:endParaRPr>
          </a:p>
          <a:p>
            <a:pPr marL="0" lvl="0" indent="0">
              <a:lnSpc>
                <a:spcPts val="3639"/>
              </a:lnSpc>
            </a:pPr>
            <a:r>
              <a:rPr lang="en-US" sz="2750" spc="-69">
                <a:solidFill>
                  <a:schemeClr val="bg1"/>
                </a:solidFill>
                <a:latin typeface="Cardo"/>
              </a:rPr>
              <a:t>Using BSRGAN, the resolution of the output video improved significantly.</a:t>
            </a:r>
            <a:endParaRPr lang="en-US" sz="2750" spc="-69">
              <a:solidFill>
                <a:schemeClr val="bg1"/>
              </a:solidFill>
              <a:latin typeface="Cardo"/>
              <a:ea typeface="Cardo"/>
              <a:cs typeface="Cardo"/>
            </a:endParaRPr>
          </a:p>
          <a:p>
            <a:pPr marL="0" lvl="0" indent="0">
              <a:lnSpc>
                <a:spcPts val="3639"/>
              </a:lnSpc>
            </a:pPr>
            <a:endParaRPr lang="en-US" sz="2799" spc="-69">
              <a:solidFill>
                <a:schemeClr val="bg1"/>
              </a:solidFill>
              <a:latin typeface="Cardo"/>
            </a:endParaRPr>
          </a:p>
          <a:p>
            <a:pPr marL="0" lvl="0" indent="0">
              <a:lnSpc>
                <a:spcPts val="3639"/>
              </a:lnSpc>
            </a:pPr>
            <a:r>
              <a:rPr lang="en-US" sz="2750" spc="-69">
                <a:solidFill>
                  <a:schemeClr val="bg1"/>
                </a:solidFill>
                <a:latin typeface="Cardo"/>
              </a:rPr>
              <a:t>BSRGAN was run for each of the frames of the video. The frames are then sewn back together.</a:t>
            </a:r>
            <a:endParaRPr lang="en-US" sz="2750" spc="-69">
              <a:solidFill>
                <a:schemeClr val="bg1"/>
              </a:solidFill>
              <a:latin typeface="Cardo"/>
              <a:ea typeface="Cardo"/>
              <a:cs typeface="Cardo"/>
            </a:endParaRPr>
          </a:p>
        </p:txBody>
      </p:sp>
      <p:sp>
        <p:nvSpPr>
          <p:cNvPr id="11" name="TextBox 10">
            <a:extLst>
              <a:ext uri="{FF2B5EF4-FFF2-40B4-BE49-F238E27FC236}">
                <a16:creationId xmlns:a16="http://schemas.microsoft.com/office/drawing/2014/main" id="{F09D48DF-100C-4464-9E9C-834F54A02857}"/>
              </a:ext>
            </a:extLst>
          </p:cNvPr>
          <p:cNvSpPr txBox="1"/>
          <p:nvPr/>
        </p:nvSpPr>
        <p:spPr>
          <a:xfrm>
            <a:off x="10344544" y="2742089"/>
            <a:ext cx="6914755" cy="1166986"/>
          </a:xfrm>
          <a:prstGeom prst="rect">
            <a:avLst/>
          </a:prstGeom>
        </p:spPr>
        <p:txBody>
          <a:bodyPr lIns="0" tIns="0" rIns="0" bIns="0" rtlCol="0" anchor="t">
            <a:spAutoFit/>
          </a:bodyPr>
          <a:lstStyle/>
          <a:p>
            <a:pPr marL="0" lvl="0" indent="0" algn="ctr">
              <a:lnSpc>
                <a:spcPts val="4550"/>
              </a:lnSpc>
            </a:pPr>
            <a:r>
              <a:rPr lang="en-US" sz="3500" spc="-87">
                <a:solidFill>
                  <a:schemeClr val="bg1"/>
                </a:solidFill>
                <a:latin typeface="Cardo Bold"/>
              </a:rPr>
              <a:t>Blind Image Super-Resolution (BSRGAN)</a:t>
            </a:r>
          </a:p>
        </p:txBody>
      </p:sp>
      <p:grpSp>
        <p:nvGrpSpPr>
          <p:cNvPr id="23" name="image exp">
            <a:extLst>
              <a:ext uri="{FF2B5EF4-FFF2-40B4-BE49-F238E27FC236}">
                <a16:creationId xmlns:a16="http://schemas.microsoft.com/office/drawing/2014/main" id="{5D697785-FF0F-4121-BF55-F5E633AEA7AB}"/>
              </a:ext>
            </a:extLst>
          </p:cNvPr>
          <p:cNvGrpSpPr/>
          <p:nvPr/>
        </p:nvGrpSpPr>
        <p:grpSpPr>
          <a:xfrm>
            <a:off x="2208850" y="931901"/>
            <a:ext cx="3679126" cy="9177085"/>
            <a:chOff x="1732600" y="778826"/>
            <a:chExt cx="3679126" cy="9177085"/>
          </a:xfrm>
        </p:grpSpPr>
        <p:pic>
          <p:nvPicPr>
            <p:cNvPr id="13" name="Picture 12" descr="A close up of a child&#10;&#10;Description automatically generated with medium confidence">
              <a:extLst>
                <a:ext uri="{FF2B5EF4-FFF2-40B4-BE49-F238E27FC236}">
                  <a16:creationId xmlns:a16="http://schemas.microsoft.com/office/drawing/2014/main" id="{67FAE1D4-A113-4982-A2E1-98A12AB011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1741" y="5783257"/>
              <a:ext cx="3640844" cy="3640844"/>
            </a:xfrm>
            <a:prstGeom prst="rect">
              <a:avLst/>
            </a:prstGeom>
          </p:spPr>
        </p:pic>
        <p:pic>
          <p:nvPicPr>
            <p:cNvPr id="15" name="Picture 14" descr="A picture containing text, indoor&#10;&#10;Description automatically generated">
              <a:extLst>
                <a:ext uri="{FF2B5EF4-FFF2-40B4-BE49-F238E27FC236}">
                  <a16:creationId xmlns:a16="http://schemas.microsoft.com/office/drawing/2014/main" id="{1F714EC2-500E-4F55-9C26-0A017262BB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32600" y="1275469"/>
              <a:ext cx="3679126" cy="3679126"/>
            </a:xfrm>
            <a:prstGeom prst="rect">
              <a:avLst/>
            </a:prstGeom>
          </p:spPr>
        </p:pic>
        <p:cxnSp>
          <p:nvCxnSpPr>
            <p:cNvPr id="16" name="Straight Arrow Connector 15">
              <a:extLst>
                <a:ext uri="{FF2B5EF4-FFF2-40B4-BE49-F238E27FC236}">
                  <a16:creationId xmlns:a16="http://schemas.microsoft.com/office/drawing/2014/main" id="{0B28951E-2667-42F8-B688-411066A3CBE4}"/>
                </a:ext>
              </a:extLst>
            </p:cNvPr>
            <p:cNvCxnSpPr>
              <a:cxnSpLocks/>
              <a:stCxn id="15" idx="2"/>
              <a:endCxn id="13" idx="0"/>
            </p:cNvCxnSpPr>
            <p:nvPr/>
          </p:nvCxnSpPr>
          <p:spPr>
            <a:xfrm>
              <a:off x="3572163" y="4954595"/>
              <a:ext cx="0" cy="82866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DB4E5B24-457D-45C3-9304-B3718A6DA283}"/>
                </a:ext>
              </a:extLst>
            </p:cNvPr>
            <p:cNvSpPr txBox="1"/>
            <p:nvPr/>
          </p:nvSpPr>
          <p:spPr>
            <a:xfrm>
              <a:off x="2369718" y="778826"/>
              <a:ext cx="2404889" cy="369332"/>
            </a:xfrm>
            <a:prstGeom prst="rect">
              <a:avLst/>
            </a:prstGeom>
            <a:noFill/>
          </p:spPr>
          <p:txBody>
            <a:bodyPr wrap="none" rtlCol="0">
              <a:spAutoFit/>
            </a:bodyPr>
            <a:lstStyle/>
            <a:p>
              <a:r>
                <a:rPr lang="en-US"/>
                <a:t>Input Frame – 128 x128</a:t>
              </a:r>
            </a:p>
          </p:txBody>
        </p:sp>
        <p:sp>
          <p:nvSpPr>
            <p:cNvPr id="22" name="TextBox 21">
              <a:extLst>
                <a:ext uri="{FF2B5EF4-FFF2-40B4-BE49-F238E27FC236}">
                  <a16:creationId xmlns:a16="http://schemas.microsoft.com/office/drawing/2014/main" id="{ADD4B538-4536-4119-9058-235F3027EF5A}"/>
                </a:ext>
              </a:extLst>
            </p:cNvPr>
            <p:cNvSpPr txBox="1"/>
            <p:nvPr/>
          </p:nvSpPr>
          <p:spPr>
            <a:xfrm>
              <a:off x="2257508" y="9586579"/>
              <a:ext cx="2629310" cy="369332"/>
            </a:xfrm>
            <a:prstGeom prst="rect">
              <a:avLst/>
            </a:prstGeom>
            <a:noFill/>
          </p:spPr>
          <p:txBody>
            <a:bodyPr wrap="none" rtlCol="0">
              <a:spAutoFit/>
            </a:bodyPr>
            <a:lstStyle/>
            <a:p>
              <a:r>
                <a:rPr lang="en-US"/>
                <a:t>Output Frame – 512 x 512</a:t>
              </a:r>
            </a:p>
          </p:txBody>
        </p:sp>
      </p:grpSp>
      <p:sp>
        <p:nvSpPr>
          <p:cNvPr id="10" name="Footer Placeholder 9">
            <a:extLst>
              <a:ext uri="{FF2B5EF4-FFF2-40B4-BE49-F238E27FC236}">
                <a16:creationId xmlns:a16="http://schemas.microsoft.com/office/drawing/2014/main" id="{5EE7F30D-118C-4A98-9080-989282A7AAC3}"/>
              </a:ext>
            </a:extLst>
          </p:cNvPr>
          <p:cNvSpPr>
            <a:spLocks noGrp="1"/>
          </p:cNvSpPr>
          <p:nvPr>
            <p:ph type="ftr" sz="quarter" idx="11"/>
          </p:nvPr>
        </p:nvSpPr>
        <p:spPr>
          <a:xfrm>
            <a:off x="15344019" y="9633737"/>
            <a:ext cx="2895600" cy="365125"/>
          </a:xfrm>
        </p:spPr>
        <p:txBody>
          <a:bodyPr/>
          <a:lstStyle/>
          <a:p>
            <a:r>
              <a:rPr lang="en-US" sz="1600">
                <a:solidFill>
                  <a:schemeClr val="bg1"/>
                </a:solidFill>
                <a:latin typeface="Cardo" panose="020B0604020202020204" charset="-79"/>
                <a:ea typeface="Cardo" panose="020B0604020202020204" charset="-79"/>
                <a:cs typeface="Cardo" panose="020B0604020202020204" charset="-79"/>
              </a:rPr>
              <a:t>Ref (Zhang et al., 2021) [4]</a:t>
            </a:r>
          </a:p>
        </p:txBody>
      </p:sp>
    </p:spTree>
    <p:extLst>
      <p:ext uri="{BB962C8B-B14F-4D97-AF65-F5344CB8AC3E}">
        <p14:creationId xmlns:p14="http://schemas.microsoft.com/office/powerpoint/2010/main" val="22285063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1F0F0"/>
        </a:solidFill>
        <a:effectLst/>
      </p:bgPr>
    </p:bg>
    <p:spTree>
      <p:nvGrpSpPr>
        <p:cNvPr id="1" name=""/>
        <p:cNvGrpSpPr/>
        <p:nvPr/>
      </p:nvGrpSpPr>
      <p:grpSpPr>
        <a:xfrm>
          <a:off x="0" y="0"/>
          <a:ext cx="0" cy="0"/>
          <a:chOff x="0" y="0"/>
          <a:chExt cx="0" cy="0"/>
        </a:xfrm>
      </p:grpSpPr>
      <p:sp>
        <p:nvSpPr>
          <p:cNvPr id="2" name="TextBox 2"/>
          <p:cNvSpPr txBox="1"/>
          <p:nvPr/>
        </p:nvSpPr>
        <p:spPr>
          <a:xfrm>
            <a:off x="-76200" y="190500"/>
            <a:ext cx="18364200" cy="874395"/>
          </a:xfrm>
          <a:prstGeom prst="rect">
            <a:avLst/>
          </a:prstGeom>
        </p:spPr>
        <p:txBody>
          <a:bodyPr wrap="square" lIns="0" tIns="0" rIns="0" bIns="0" rtlCol="0" anchor="t">
            <a:spAutoFit/>
          </a:bodyPr>
          <a:lstStyle/>
          <a:p>
            <a:pPr algn="ctr">
              <a:lnSpc>
                <a:spcPts val="7020"/>
              </a:lnSpc>
              <a:spcBef>
                <a:spcPct val="0"/>
              </a:spcBef>
            </a:pPr>
            <a:r>
              <a:rPr lang="en-US" sz="5400" spc="-135">
                <a:solidFill>
                  <a:srgbClr val="000000"/>
                </a:solidFill>
                <a:latin typeface="Cardo"/>
              </a:rPr>
              <a:t>Block Diagram of the improved Architecture</a:t>
            </a:r>
          </a:p>
        </p:txBody>
      </p:sp>
      <p:sp>
        <p:nvSpPr>
          <p:cNvPr id="8" name="AutoShape 3">
            <a:extLst>
              <a:ext uri="{FF2B5EF4-FFF2-40B4-BE49-F238E27FC236}">
                <a16:creationId xmlns:a16="http://schemas.microsoft.com/office/drawing/2014/main" id="{8498F894-C7AA-4AC8-9064-C9F6D2082E83}"/>
              </a:ext>
            </a:extLst>
          </p:cNvPr>
          <p:cNvSpPr/>
          <p:nvPr/>
        </p:nvSpPr>
        <p:spPr>
          <a:xfrm flipH="1">
            <a:off x="17800319" y="0"/>
            <a:ext cx="530503" cy="10287000"/>
          </a:xfrm>
          <a:prstGeom prst="rect">
            <a:avLst/>
          </a:prstGeom>
          <a:solidFill>
            <a:srgbClr val="598688"/>
          </a:solidFill>
        </p:spPr>
      </p:sp>
      <p:sp>
        <p:nvSpPr>
          <p:cNvPr id="9" name="AutoShape 2">
            <a:extLst>
              <a:ext uri="{FF2B5EF4-FFF2-40B4-BE49-F238E27FC236}">
                <a16:creationId xmlns:a16="http://schemas.microsoft.com/office/drawing/2014/main" id="{CCF467AE-9BE1-4CC6-9525-892C11C0BCD9}"/>
              </a:ext>
            </a:extLst>
          </p:cNvPr>
          <p:cNvSpPr/>
          <p:nvPr/>
        </p:nvSpPr>
        <p:spPr>
          <a:xfrm flipH="1">
            <a:off x="17449801" y="0"/>
            <a:ext cx="350520" cy="10287000"/>
          </a:xfrm>
          <a:prstGeom prst="rect">
            <a:avLst/>
          </a:prstGeom>
          <a:solidFill>
            <a:srgbClr val="C7C6C6"/>
          </a:solidFill>
        </p:spPr>
      </p:sp>
      <p:pic>
        <p:nvPicPr>
          <p:cNvPr id="55" name="Google Shape;306;p20">
            <a:extLst>
              <a:ext uri="{FF2B5EF4-FFF2-40B4-BE49-F238E27FC236}">
                <a16:creationId xmlns:a16="http://schemas.microsoft.com/office/drawing/2014/main" id="{01112810-E615-4075-8F25-27E03D17F606}"/>
              </a:ext>
            </a:extLst>
          </p:cNvPr>
          <p:cNvPicPr preferRelativeResize="0"/>
          <p:nvPr/>
        </p:nvPicPr>
        <p:blipFill rotWithShape="1">
          <a:blip r:embed="rId2">
            <a:alphaModFix/>
          </a:blip>
          <a:srcRect l="3661" t="5466" r="2669"/>
          <a:stretch/>
        </p:blipFill>
        <p:spPr>
          <a:xfrm>
            <a:off x="10806683" y="2828420"/>
            <a:ext cx="1078752" cy="562691"/>
          </a:xfrm>
          <a:prstGeom prst="rect">
            <a:avLst/>
          </a:prstGeom>
          <a:noFill/>
          <a:ln>
            <a:noFill/>
          </a:ln>
        </p:spPr>
      </p:pic>
      <p:cxnSp>
        <p:nvCxnSpPr>
          <p:cNvPr id="56" name="Google Shape;308;p20">
            <a:extLst>
              <a:ext uri="{FF2B5EF4-FFF2-40B4-BE49-F238E27FC236}">
                <a16:creationId xmlns:a16="http://schemas.microsoft.com/office/drawing/2014/main" id="{50D66087-2F95-469C-AB23-B9050771E69F}"/>
              </a:ext>
            </a:extLst>
          </p:cNvPr>
          <p:cNvCxnSpPr>
            <a:cxnSpLocks/>
            <a:stCxn id="84" idx="0"/>
            <a:endCxn id="65" idx="2"/>
          </p:cNvCxnSpPr>
          <p:nvPr/>
        </p:nvCxnSpPr>
        <p:spPr>
          <a:xfrm rot="5400000" flipH="1" flipV="1">
            <a:off x="9373915" y="4677993"/>
            <a:ext cx="3115221" cy="653696"/>
          </a:xfrm>
          <a:prstGeom prst="bentConnector3">
            <a:avLst>
              <a:gd name="adj1" fmla="val 50000"/>
            </a:avLst>
          </a:prstGeom>
          <a:noFill/>
          <a:ln w="9525" cap="flat" cmpd="sng">
            <a:solidFill>
              <a:schemeClr val="accent1"/>
            </a:solidFill>
            <a:prstDash val="solid"/>
            <a:round/>
            <a:headEnd type="none" w="sm" len="sm"/>
            <a:tailEnd type="triangle" w="med" len="med"/>
          </a:ln>
        </p:spPr>
      </p:cxnSp>
      <p:sp>
        <p:nvSpPr>
          <p:cNvPr id="57" name="Google Shape;311;p20">
            <a:extLst>
              <a:ext uri="{FF2B5EF4-FFF2-40B4-BE49-F238E27FC236}">
                <a16:creationId xmlns:a16="http://schemas.microsoft.com/office/drawing/2014/main" id="{3A4E1505-A9F1-4F26-BED2-2CCD041F3636}"/>
              </a:ext>
            </a:extLst>
          </p:cNvPr>
          <p:cNvSpPr/>
          <p:nvPr/>
        </p:nvSpPr>
        <p:spPr>
          <a:xfrm rot="16200000">
            <a:off x="3101876" y="1485222"/>
            <a:ext cx="2274808" cy="1890699"/>
          </a:xfrm>
          <a:prstGeom prst="flowChartManualOperation">
            <a:avLst/>
          </a:prstGeom>
          <a:gradFill>
            <a:gsLst>
              <a:gs pos="0">
                <a:srgbClr val="EEE6C7"/>
              </a:gs>
              <a:gs pos="50000">
                <a:srgbClr val="F3EEDB"/>
              </a:gs>
              <a:gs pos="100000">
                <a:srgbClr val="F9F6EC"/>
              </a:gs>
            </a:gsLst>
            <a:path path="circle">
              <a:fillToRect r="100000" b="100000"/>
            </a:path>
            <a:tileRect l="-100000" t="-100000"/>
          </a:gradFill>
          <a:ln w="9525" cap="flat" cmpd="sng">
            <a:solidFill>
              <a:schemeClr val="accent3"/>
            </a:solidFill>
            <a:prstDash val="solid"/>
            <a:round/>
            <a:headEnd type="none" w="sm" len="sm"/>
            <a:tailEnd type="none" w="sm" len="sm"/>
          </a:ln>
        </p:spPr>
        <p:txBody>
          <a:bodyPr spcFirstLastPara="1" wrap="square" lIns="137138" tIns="68550" rIns="137138" bIns="68550" anchor="ctr" anchorCtr="0">
            <a:noAutofit/>
          </a:bodyPr>
          <a:lstStyle/>
          <a:p>
            <a:pPr algn="ctr"/>
            <a:endParaRPr sz="2700">
              <a:solidFill>
                <a:schemeClr val="dk1"/>
              </a:solidFill>
              <a:latin typeface="Quicksand"/>
              <a:ea typeface="Quicksand"/>
              <a:cs typeface="Quicksand"/>
              <a:sym typeface="Quicksand"/>
            </a:endParaRPr>
          </a:p>
        </p:txBody>
      </p:sp>
      <p:sp>
        <p:nvSpPr>
          <p:cNvPr id="58" name="Google Shape;312;p20">
            <a:extLst>
              <a:ext uri="{FF2B5EF4-FFF2-40B4-BE49-F238E27FC236}">
                <a16:creationId xmlns:a16="http://schemas.microsoft.com/office/drawing/2014/main" id="{E1DF2071-AF27-4245-BC3C-E7606D83FFD3}"/>
              </a:ext>
            </a:extLst>
          </p:cNvPr>
          <p:cNvSpPr/>
          <p:nvPr/>
        </p:nvSpPr>
        <p:spPr>
          <a:xfrm rot="16200000">
            <a:off x="3508196" y="6000154"/>
            <a:ext cx="1438013" cy="1890699"/>
          </a:xfrm>
          <a:prstGeom prst="flowChartManualOperation">
            <a:avLst/>
          </a:prstGeom>
          <a:gradFill>
            <a:gsLst>
              <a:gs pos="0">
                <a:srgbClr val="CDD5D9"/>
              </a:gs>
              <a:gs pos="50000">
                <a:srgbClr val="DFE4E6"/>
              </a:gs>
              <a:gs pos="100000">
                <a:srgbClr val="EFF1F2"/>
              </a:gs>
            </a:gsLst>
            <a:path path="circle">
              <a:fillToRect l="100000" b="100000"/>
            </a:path>
            <a:tileRect t="-100000" r="-100000"/>
          </a:gradFill>
          <a:ln w="9525" cap="flat" cmpd="sng">
            <a:solidFill>
              <a:schemeClr val="accent6"/>
            </a:solidFill>
            <a:prstDash val="solid"/>
            <a:round/>
            <a:headEnd type="none" w="sm" len="sm"/>
            <a:tailEnd type="none" w="sm" len="sm"/>
          </a:ln>
        </p:spPr>
        <p:txBody>
          <a:bodyPr spcFirstLastPara="1" wrap="square" lIns="137138" tIns="68550" rIns="137138" bIns="68550" anchor="ctr" anchorCtr="0">
            <a:noAutofit/>
          </a:bodyPr>
          <a:lstStyle/>
          <a:p>
            <a:pPr algn="ctr"/>
            <a:endParaRPr sz="2700">
              <a:solidFill>
                <a:schemeClr val="dk1"/>
              </a:solidFill>
              <a:latin typeface="Quicksand"/>
              <a:ea typeface="Quicksand"/>
              <a:cs typeface="Quicksand"/>
              <a:sym typeface="Quicksand"/>
            </a:endParaRPr>
          </a:p>
        </p:txBody>
      </p:sp>
      <p:sp>
        <p:nvSpPr>
          <p:cNvPr id="59" name="Google Shape;313;p20">
            <a:extLst>
              <a:ext uri="{FF2B5EF4-FFF2-40B4-BE49-F238E27FC236}">
                <a16:creationId xmlns:a16="http://schemas.microsoft.com/office/drawing/2014/main" id="{199E8C26-8561-4FB0-952E-F85D1E7B58B7}"/>
              </a:ext>
            </a:extLst>
          </p:cNvPr>
          <p:cNvSpPr/>
          <p:nvPr/>
        </p:nvSpPr>
        <p:spPr>
          <a:xfrm rot="16200000">
            <a:off x="3508196" y="3951887"/>
            <a:ext cx="1438013" cy="1890699"/>
          </a:xfrm>
          <a:prstGeom prst="flowChartManualOperation">
            <a:avLst/>
          </a:prstGeom>
          <a:gradFill>
            <a:gsLst>
              <a:gs pos="0">
                <a:srgbClr val="86837E"/>
              </a:gs>
              <a:gs pos="50000">
                <a:srgbClr val="C2BEB7"/>
              </a:gs>
              <a:gs pos="100000">
                <a:srgbClr val="E8E4DB"/>
              </a:gs>
            </a:gsLst>
            <a:lin ang="5400000" scaled="0"/>
          </a:gradFill>
          <a:ln w="12700" cap="flat" cmpd="sng">
            <a:solidFill>
              <a:srgbClr val="717F84"/>
            </a:solidFill>
            <a:prstDash val="solid"/>
            <a:round/>
            <a:headEnd type="none" w="sm" len="sm"/>
            <a:tailEnd type="none" w="sm" len="sm"/>
          </a:ln>
        </p:spPr>
        <p:txBody>
          <a:bodyPr spcFirstLastPara="1" wrap="square" lIns="137138" tIns="68550" rIns="137138" bIns="68550" anchor="ctr" anchorCtr="0">
            <a:noAutofit/>
          </a:bodyPr>
          <a:lstStyle/>
          <a:p>
            <a:pPr algn="ctr"/>
            <a:endParaRPr sz="2700">
              <a:solidFill>
                <a:schemeClr val="lt1"/>
              </a:solidFill>
              <a:latin typeface="Quicksand"/>
              <a:ea typeface="Quicksand"/>
              <a:cs typeface="Quicksand"/>
              <a:sym typeface="Quicksand"/>
            </a:endParaRPr>
          </a:p>
        </p:txBody>
      </p:sp>
      <p:sp>
        <p:nvSpPr>
          <p:cNvPr id="60" name="Google Shape;314;p20">
            <a:extLst>
              <a:ext uri="{FF2B5EF4-FFF2-40B4-BE49-F238E27FC236}">
                <a16:creationId xmlns:a16="http://schemas.microsoft.com/office/drawing/2014/main" id="{AB7B3345-B96D-4881-B9A6-AE758BD7C391}"/>
              </a:ext>
            </a:extLst>
          </p:cNvPr>
          <p:cNvSpPr/>
          <p:nvPr/>
        </p:nvSpPr>
        <p:spPr>
          <a:xfrm rot="5400000">
            <a:off x="5873565" y="4642337"/>
            <a:ext cx="2335448" cy="2058291"/>
          </a:xfrm>
          <a:prstGeom prst="flowChartManualOperation">
            <a:avLst/>
          </a:prstGeom>
          <a:gradFill>
            <a:gsLst>
              <a:gs pos="0">
                <a:srgbClr val="979AAF"/>
              </a:gs>
              <a:gs pos="50000">
                <a:srgbClr val="C0C2CD"/>
              </a:gs>
              <a:gs pos="100000">
                <a:srgbClr val="E1E1E5"/>
              </a:gs>
            </a:gsLst>
            <a:lin ang="5400000" scaled="0"/>
          </a:gradFill>
          <a:ln w="9525" cap="flat" cmpd="sng">
            <a:solidFill>
              <a:schemeClr val="dk1"/>
            </a:solidFill>
            <a:prstDash val="solid"/>
            <a:round/>
            <a:headEnd type="none" w="sm" len="sm"/>
            <a:tailEnd type="none" w="sm" len="sm"/>
          </a:ln>
        </p:spPr>
        <p:txBody>
          <a:bodyPr spcFirstLastPara="1" wrap="square" lIns="137138" tIns="68550" rIns="137138" bIns="68550" anchor="ctr" anchorCtr="0">
            <a:noAutofit/>
          </a:bodyPr>
          <a:lstStyle/>
          <a:p>
            <a:pPr algn="ctr"/>
            <a:endParaRPr sz="2700">
              <a:solidFill>
                <a:schemeClr val="dk1"/>
              </a:solidFill>
              <a:latin typeface="Quicksand"/>
              <a:ea typeface="Quicksand"/>
              <a:cs typeface="Quicksand"/>
              <a:sym typeface="Quicksand"/>
            </a:endParaRPr>
          </a:p>
        </p:txBody>
      </p:sp>
      <p:sp>
        <p:nvSpPr>
          <p:cNvPr id="61" name="Google Shape;310;p20">
            <a:extLst>
              <a:ext uri="{FF2B5EF4-FFF2-40B4-BE49-F238E27FC236}">
                <a16:creationId xmlns:a16="http://schemas.microsoft.com/office/drawing/2014/main" id="{F545DA96-5C7D-4559-8B49-F5F5DA416075}"/>
              </a:ext>
            </a:extLst>
          </p:cNvPr>
          <p:cNvSpPr/>
          <p:nvPr/>
        </p:nvSpPr>
        <p:spPr>
          <a:xfrm>
            <a:off x="9980167" y="2320059"/>
            <a:ext cx="2747585" cy="1149343"/>
          </a:xfrm>
          <a:prstGeom prst="roundRect">
            <a:avLst>
              <a:gd name="adj" fmla="val 16667"/>
            </a:avLst>
          </a:prstGeom>
          <a:gradFill>
            <a:gsLst>
              <a:gs pos="0">
                <a:srgbClr val="A1A9AD"/>
              </a:gs>
              <a:gs pos="50000">
                <a:srgbClr val="C5CACC"/>
              </a:gs>
              <a:gs pos="100000">
                <a:srgbClr val="E3E5E5"/>
              </a:gs>
            </a:gsLst>
            <a:lin ang="5400000" scaled="0"/>
          </a:gradFill>
          <a:ln w="12700" cap="flat" cmpd="sng">
            <a:solidFill>
              <a:srgbClr val="B37615"/>
            </a:solidFill>
            <a:prstDash val="solid"/>
            <a:round/>
            <a:headEnd type="none" w="sm" len="sm"/>
            <a:tailEnd type="none" w="sm" len="sm"/>
          </a:ln>
        </p:spPr>
        <p:txBody>
          <a:bodyPr spcFirstLastPara="1" wrap="square" lIns="137138" tIns="68550" rIns="137138" bIns="68550" anchor="ctr" anchorCtr="0">
            <a:noAutofit/>
          </a:bodyPr>
          <a:lstStyle/>
          <a:p>
            <a:pPr algn="ctr"/>
            <a:endParaRPr sz="2700">
              <a:solidFill>
                <a:schemeClr val="lt1"/>
              </a:solidFill>
              <a:latin typeface="Quicksand"/>
              <a:ea typeface="Quicksand"/>
              <a:cs typeface="Quicksand"/>
              <a:sym typeface="Quicksand"/>
            </a:endParaRPr>
          </a:p>
        </p:txBody>
      </p:sp>
      <p:sp>
        <p:nvSpPr>
          <p:cNvPr id="62" name="Google Shape;315;p20">
            <a:extLst>
              <a:ext uri="{FF2B5EF4-FFF2-40B4-BE49-F238E27FC236}">
                <a16:creationId xmlns:a16="http://schemas.microsoft.com/office/drawing/2014/main" id="{958700AA-B297-40DD-BA03-F7B37BF74965}"/>
              </a:ext>
            </a:extLst>
          </p:cNvPr>
          <p:cNvSpPr/>
          <p:nvPr/>
        </p:nvSpPr>
        <p:spPr>
          <a:xfrm>
            <a:off x="9980167" y="7670661"/>
            <a:ext cx="2747585" cy="1679862"/>
          </a:xfrm>
          <a:prstGeom prst="roundRect">
            <a:avLst>
              <a:gd name="adj" fmla="val 16667"/>
            </a:avLst>
          </a:prstGeom>
          <a:gradFill>
            <a:gsLst>
              <a:gs pos="0">
                <a:srgbClr val="DCDFCD"/>
              </a:gs>
              <a:gs pos="50000">
                <a:srgbClr val="E8EADE"/>
              </a:gs>
              <a:gs pos="100000">
                <a:srgbClr val="F2F3EF"/>
              </a:gs>
            </a:gsLst>
            <a:lin ang="5400000" scaled="0"/>
          </a:gradFill>
          <a:ln w="12700" cap="flat" cmpd="sng">
            <a:solidFill>
              <a:srgbClr val="B37615"/>
            </a:solidFill>
            <a:prstDash val="solid"/>
            <a:round/>
            <a:headEnd type="none" w="sm" len="sm"/>
            <a:tailEnd type="none" w="sm" len="sm"/>
          </a:ln>
        </p:spPr>
        <p:txBody>
          <a:bodyPr spcFirstLastPara="1" wrap="square" lIns="137138" tIns="68550" rIns="137138" bIns="68550" anchor="ctr" anchorCtr="0">
            <a:noAutofit/>
          </a:bodyPr>
          <a:lstStyle/>
          <a:p>
            <a:pPr algn="ctr"/>
            <a:endParaRPr sz="2700">
              <a:solidFill>
                <a:schemeClr val="lt1"/>
              </a:solidFill>
              <a:latin typeface="Quicksand"/>
              <a:ea typeface="Quicksand"/>
              <a:cs typeface="Quicksand"/>
              <a:sym typeface="Quicksand"/>
            </a:endParaRPr>
          </a:p>
        </p:txBody>
      </p:sp>
      <p:sp>
        <p:nvSpPr>
          <p:cNvPr id="63" name="Google Shape;316;p20">
            <a:extLst>
              <a:ext uri="{FF2B5EF4-FFF2-40B4-BE49-F238E27FC236}">
                <a16:creationId xmlns:a16="http://schemas.microsoft.com/office/drawing/2014/main" id="{D5B8F474-018F-4842-829C-7DF82E7763F7}"/>
              </a:ext>
            </a:extLst>
          </p:cNvPr>
          <p:cNvSpPr/>
          <p:nvPr/>
        </p:nvSpPr>
        <p:spPr>
          <a:xfrm>
            <a:off x="14414852" y="4503758"/>
            <a:ext cx="1889741" cy="3029697"/>
          </a:xfrm>
          <a:prstGeom prst="flowChartMagneticDisk">
            <a:avLst/>
          </a:prstGeom>
          <a:gradFill>
            <a:gsLst>
              <a:gs pos="0">
                <a:srgbClr val="81D2FF"/>
              </a:gs>
              <a:gs pos="50000">
                <a:srgbClr val="B3E1FF"/>
              </a:gs>
              <a:gs pos="100000">
                <a:srgbClr val="DAEFFF"/>
              </a:gs>
            </a:gsLst>
            <a:lin ang="5400000" scaled="0"/>
          </a:gradFill>
          <a:ln w="12700" cap="flat" cmpd="sng">
            <a:solidFill>
              <a:srgbClr val="B37615"/>
            </a:solidFill>
            <a:prstDash val="solid"/>
            <a:round/>
            <a:headEnd type="none" w="sm" len="sm"/>
            <a:tailEnd type="none" w="sm" len="sm"/>
          </a:ln>
        </p:spPr>
        <p:txBody>
          <a:bodyPr spcFirstLastPara="1" wrap="square" lIns="137138" tIns="68550" rIns="137138" bIns="68550" anchor="ctr" anchorCtr="0">
            <a:noAutofit/>
          </a:bodyPr>
          <a:lstStyle/>
          <a:p>
            <a:pPr algn="ctr"/>
            <a:endParaRPr sz="2700">
              <a:solidFill>
                <a:schemeClr val="lt1"/>
              </a:solidFill>
              <a:latin typeface="Quicksand"/>
              <a:ea typeface="Quicksand"/>
              <a:cs typeface="Quicksand"/>
              <a:sym typeface="Quicksand"/>
            </a:endParaRPr>
          </a:p>
        </p:txBody>
      </p:sp>
      <p:sp>
        <p:nvSpPr>
          <p:cNvPr id="64" name="Google Shape;317;p20">
            <a:extLst>
              <a:ext uri="{FF2B5EF4-FFF2-40B4-BE49-F238E27FC236}">
                <a16:creationId xmlns:a16="http://schemas.microsoft.com/office/drawing/2014/main" id="{8DF080D5-3215-49F2-902C-0AD807A7A5CC}"/>
              </a:ext>
            </a:extLst>
          </p:cNvPr>
          <p:cNvSpPr txBox="1"/>
          <p:nvPr/>
        </p:nvSpPr>
        <p:spPr>
          <a:xfrm>
            <a:off x="14904278" y="5839082"/>
            <a:ext cx="1400315" cy="969436"/>
          </a:xfrm>
          <a:prstGeom prst="rect">
            <a:avLst/>
          </a:prstGeom>
          <a:noFill/>
          <a:ln>
            <a:noFill/>
          </a:ln>
        </p:spPr>
        <p:txBody>
          <a:bodyPr spcFirstLastPara="1" wrap="square" lIns="137138" tIns="68550" rIns="137138" bIns="68550" anchor="t" anchorCtr="0">
            <a:spAutoFit/>
          </a:bodyPr>
          <a:lstStyle/>
          <a:p>
            <a:r>
              <a:rPr lang="en-IN" sz="2700">
                <a:solidFill>
                  <a:schemeClr val="dk1"/>
                </a:solidFill>
                <a:latin typeface="Quicksand"/>
                <a:ea typeface="Quicksand"/>
                <a:cs typeface="Quicksand"/>
                <a:sym typeface="Quicksand"/>
              </a:rPr>
              <a:t>Real </a:t>
            </a:r>
            <a:endParaRPr sz="2700"/>
          </a:p>
          <a:p>
            <a:r>
              <a:rPr lang="en-IN" sz="2700">
                <a:solidFill>
                  <a:schemeClr val="dk1"/>
                </a:solidFill>
                <a:latin typeface="Quicksand"/>
                <a:ea typeface="Quicksand"/>
                <a:cs typeface="Quicksand"/>
                <a:sym typeface="Quicksand"/>
              </a:rPr>
              <a:t>Data</a:t>
            </a:r>
            <a:endParaRPr sz="2700"/>
          </a:p>
        </p:txBody>
      </p:sp>
      <p:sp>
        <p:nvSpPr>
          <p:cNvPr id="65" name="Google Shape;318;p20">
            <a:extLst>
              <a:ext uri="{FF2B5EF4-FFF2-40B4-BE49-F238E27FC236}">
                <a16:creationId xmlns:a16="http://schemas.microsoft.com/office/drawing/2014/main" id="{2D094149-6641-40D9-BAD1-640BEE659AD2}"/>
              </a:ext>
            </a:extLst>
          </p:cNvPr>
          <p:cNvSpPr txBox="1"/>
          <p:nvPr/>
        </p:nvSpPr>
        <p:spPr>
          <a:xfrm>
            <a:off x="10095702" y="2570127"/>
            <a:ext cx="2325342" cy="877103"/>
          </a:xfrm>
          <a:prstGeom prst="rect">
            <a:avLst/>
          </a:prstGeom>
          <a:noFill/>
          <a:ln>
            <a:noFill/>
          </a:ln>
        </p:spPr>
        <p:txBody>
          <a:bodyPr spcFirstLastPara="1" wrap="square" lIns="137138" tIns="68550" rIns="137138" bIns="68550" anchor="t" anchorCtr="0">
            <a:spAutoFit/>
          </a:bodyPr>
          <a:lstStyle/>
          <a:p>
            <a:r>
              <a:rPr lang="en-IN" sz="2400">
                <a:solidFill>
                  <a:schemeClr val="dk1"/>
                </a:solidFill>
                <a:latin typeface="Quicksand"/>
                <a:ea typeface="Quicksand"/>
                <a:cs typeface="Quicksand"/>
                <a:sym typeface="Quicksand"/>
              </a:rPr>
              <a:t>Frame Discriminator</a:t>
            </a:r>
            <a:endParaRPr sz="2700"/>
          </a:p>
        </p:txBody>
      </p:sp>
      <p:sp>
        <p:nvSpPr>
          <p:cNvPr id="66" name="Google Shape;319;p20">
            <a:extLst>
              <a:ext uri="{FF2B5EF4-FFF2-40B4-BE49-F238E27FC236}">
                <a16:creationId xmlns:a16="http://schemas.microsoft.com/office/drawing/2014/main" id="{019061B2-D4DA-4CD8-B822-6E204FFC6441}"/>
              </a:ext>
            </a:extLst>
          </p:cNvPr>
          <p:cNvSpPr txBox="1"/>
          <p:nvPr/>
        </p:nvSpPr>
        <p:spPr>
          <a:xfrm>
            <a:off x="10165248" y="8115138"/>
            <a:ext cx="2419650" cy="877103"/>
          </a:xfrm>
          <a:prstGeom prst="rect">
            <a:avLst/>
          </a:prstGeom>
          <a:noFill/>
          <a:ln>
            <a:noFill/>
          </a:ln>
        </p:spPr>
        <p:txBody>
          <a:bodyPr spcFirstLastPara="1" wrap="square" lIns="137138" tIns="68550" rIns="137138" bIns="68550" anchor="t" anchorCtr="0">
            <a:spAutoFit/>
          </a:bodyPr>
          <a:lstStyle/>
          <a:p>
            <a:r>
              <a:rPr lang="en-IN" sz="2400">
                <a:solidFill>
                  <a:schemeClr val="dk1"/>
                </a:solidFill>
                <a:latin typeface="Quicksand"/>
                <a:ea typeface="Quicksand"/>
                <a:cs typeface="Quicksand"/>
                <a:sym typeface="Quicksand"/>
              </a:rPr>
              <a:t>Emotion Discriminator</a:t>
            </a:r>
            <a:endParaRPr sz="2700"/>
          </a:p>
        </p:txBody>
      </p:sp>
      <p:sp>
        <p:nvSpPr>
          <p:cNvPr id="67" name="Google Shape;320;p20">
            <a:extLst>
              <a:ext uri="{FF2B5EF4-FFF2-40B4-BE49-F238E27FC236}">
                <a16:creationId xmlns:a16="http://schemas.microsoft.com/office/drawing/2014/main" id="{70A8A90F-A60B-4017-8055-9BEB3DA93284}"/>
              </a:ext>
            </a:extLst>
          </p:cNvPr>
          <p:cNvSpPr txBox="1"/>
          <p:nvPr/>
        </p:nvSpPr>
        <p:spPr>
          <a:xfrm>
            <a:off x="10631323" y="1226820"/>
            <a:ext cx="2091926" cy="507771"/>
          </a:xfrm>
          <a:prstGeom prst="rect">
            <a:avLst/>
          </a:prstGeom>
          <a:noFill/>
          <a:ln>
            <a:noFill/>
          </a:ln>
        </p:spPr>
        <p:txBody>
          <a:bodyPr spcFirstLastPara="1" wrap="square" lIns="137138" tIns="68550" rIns="137138" bIns="68550" anchor="t" anchorCtr="0">
            <a:spAutoFit/>
          </a:bodyPr>
          <a:lstStyle/>
          <a:p>
            <a:r>
              <a:rPr lang="en-IN" sz="2400">
                <a:solidFill>
                  <a:schemeClr val="dk1"/>
                </a:solidFill>
                <a:latin typeface="Quicksand"/>
                <a:ea typeface="Quicksand"/>
                <a:cs typeface="Quicksand"/>
                <a:sym typeface="Quicksand"/>
              </a:rPr>
              <a:t>WGAN-GP</a:t>
            </a:r>
            <a:endParaRPr sz="2700"/>
          </a:p>
        </p:txBody>
      </p:sp>
      <p:sp>
        <p:nvSpPr>
          <p:cNvPr id="68" name="Google Shape;321;p20">
            <a:extLst>
              <a:ext uri="{FF2B5EF4-FFF2-40B4-BE49-F238E27FC236}">
                <a16:creationId xmlns:a16="http://schemas.microsoft.com/office/drawing/2014/main" id="{6C03F397-16B8-4FB7-80A5-650030068B0D}"/>
              </a:ext>
            </a:extLst>
          </p:cNvPr>
          <p:cNvSpPr/>
          <p:nvPr/>
        </p:nvSpPr>
        <p:spPr>
          <a:xfrm>
            <a:off x="10303494" y="1228084"/>
            <a:ext cx="2689542" cy="478175"/>
          </a:xfrm>
          <a:prstGeom prst="frame">
            <a:avLst>
              <a:gd name="adj1" fmla="val 6627"/>
            </a:avLst>
          </a:prstGeom>
          <a:gradFill>
            <a:gsLst>
              <a:gs pos="0">
                <a:srgbClr val="979AAF"/>
              </a:gs>
              <a:gs pos="50000">
                <a:srgbClr val="C0C2CD"/>
              </a:gs>
              <a:gs pos="100000">
                <a:srgbClr val="E1E1E5"/>
              </a:gs>
            </a:gsLst>
            <a:lin ang="2700000" scaled="0"/>
          </a:gradFill>
          <a:ln w="9525" cap="flat" cmpd="sng">
            <a:solidFill>
              <a:schemeClr val="accent2"/>
            </a:solidFill>
            <a:prstDash val="solid"/>
            <a:round/>
            <a:headEnd type="none" w="sm" len="sm"/>
            <a:tailEnd type="none" w="sm" len="sm"/>
          </a:ln>
        </p:spPr>
        <p:txBody>
          <a:bodyPr spcFirstLastPara="1" wrap="square" lIns="137138" tIns="68550" rIns="137138" bIns="68550" anchor="ctr" anchorCtr="0">
            <a:noAutofit/>
          </a:bodyPr>
          <a:lstStyle/>
          <a:p>
            <a:pPr algn="ctr"/>
            <a:endParaRPr sz="2700">
              <a:solidFill>
                <a:schemeClr val="dk1"/>
              </a:solidFill>
              <a:latin typeface="Quicksand"/>
              <a:ea typeface="Quicksand"/>
              <a:cs typeface="Quicksand"/>
              <a:sym typeface="Quicksand"/>
            </a:endParaRPr>
          </a:p>
        </p:txBody>
      </p:sp>
      <p:sp>
        <p:nvSpPr>
          <p:cNvPr id="69" name="Google Shape;322;p20">
            <a:extLst>
              <a:ext uri="{FF2B5EF4-FFF2-40B4-BE49-F238E27FC236}">
                <a16:creationId xmlns:a16="http://schemas.microsoft.com/office/drawing/2014/main" id="{0FE9F4AC-EF6C-4F92-B587-0EFAD6AD16B6}"/>
              </a:ext>
            </a:extLst>
          </p:cNvPr>
          <p:cNvSpPr txBox="1"/>
          <p:nvPr/>
        </p:nvSpPr>
        <p:spPr>
          <a:xfrm>
            <a:off x="6306018" y="5187026"/>
            <a:ext cx="1522361" cy="507771"/>
          </a:xfrm>
          <a:prstGeom prst="rect">
            <a:avLst/>
          </a:prstGeom>
          <a:noFill/>
          <a:ln>
            <a:noFill/>
          </a:ln>
        </p:spPr>
        <p:txBody>
          <a:bodyPr spcFirstLastPara="1" wrap="square" lIns="137138" tIns="68550" rIns="137138" bIns="68550" anchor="t" anchorCtr="0">
            <a:spAutoFit/>
          </a:bodyPr>
          <a:lstStyle/>
          <a:p>
            <a:r>
              <a:rPr lang="en-IN" sz="2400">
                <a:solidFill>
                  <a:schemeClr val="dk1"/>
                </a:solidFill>
                <a:latin typeface="Quicksand"/>
                <a:ea typeface="Quicksand"/>
                <a:cs typeface="Quicksand"/>
                <a:sym typeface="Quicksand"/>
              </a:rPr>
              <a:t>Decoder</a:t>
            </a:r>
            <a:endParaRPr sz="2700"/>
          </a:p>
        </p:txBody>
      </p:sp>
      <p:sp>
        <p:nvSpPr>
          <p:cNvPr id="70" name="Google Shape;323;p20">
            <a:extLst>
              <a:ext uri="{FF2B5EF4-FFF2-40B4-BE49-F238E27FC236}">
                <a16:creationId xmlns:a16="http://schemas.microsoft.com/office/drawing/2014/main" id="{96A7F133-39B8-4BD3-88DA-838CF39C01DF}"/>
              </a:ext>
            </a:extLst>
          </p:cNvPr>
          <p:cNvSpPr txBox="1"/>
          <p:nvPr/>
        </p:nvSpPr>
        <p:spPr>
          <a:xfrm>
            <a:off x="3465969" y="1579689"/>
            <a:ext cx="1483820" cy="1615766"/>
          </a:xfrm>
          <a:prstGeom prst="rect">
            <a:avLst/>
          </a:prstGeom>
          <a:noFill/>
          <a:ln>
            <a:noFill/>
          </a:ln>
        </p:spPr>
        <p:txBody>
          <a:bodyPr spcFirstLastPara="1" wrap="square" lIns="137138" tIns="68550" rIns="137138" bIns="68550" anchor="t" anchorCtr="0">
            <a:spAutoFit/>
          </a:bodyPr>
          <a:lstStyle/>
          <a:p>
            <a:r>
              <a:rPr lang="en-IN" sz="2400">
                <a:solidFill>
                  <a:schemeClr val="dk1"/>
                </a:solidFill>
                <a:latin typeface="Quicksand"/>
                <a:ea typeface="Quicksand"/>
                <a:cs typeface="Quicksand"/>
                <a:sym typeface="Quicksand"/>
              </a:rPr>
              <a:t>Image Encoder</a:t>
            </a:r>
          </a:p>
          <a:p>
            <a:r>
              <a:rPr lang="en-IN" sz="2400">
                <a:solidFill>
                  <a:schemeClr val="dk1"/>
                </a:solidFill>
                <a:highlight>
                  <a:srgbClr val="FFFF00"/>
                </a:highlight>
                <a:latin typeface="Quicksand"/>
                <a:sym typeface="Quicksand"/>
              </a:rPr>
              <a:t>With SE Network</a:t>
            </a:r>
            <a:endParaRPr sz="2700">
              <a:highlight>
                <a:srgbClr val="FFFF00"/>
              </a:highlight>
            </a:endParaRPr>
          </a:p>
        </p:txBody>
      </p:sp>
      <p:sp>
        <p:nvSpPr>
          <p:cNvPr id="71" name="Google Shape;324;p20">
            <a:extLst>
              <a:ext uri="{FF2B5EF4-FFF2-40B4-BE49-F238E27FC236}">
                <a16:creationId xmlns:a16="http://schemas.microsoft.com/office/drawing/2014/main" id="{8319A95D-2072-4A9E-ABE4-4EA6BC6DA6DA}"/>
              </a:ext>
            </a:extLst>
          </p:cNvPr>
          <p:cNvSpPr/>
          <p:nvPr/>
        </p:nvSpPr>
        <p:spPr>
          <a:xfrm>
            <a:off x="11355047" y="4383944"/>
            <a:ext cx="2747585" cy="1239126"/>
          </a:xfrm>
          <a:prstGeom prst="frame">
            <a:avLst>
              <a:gd name="adj1" fmla="val 6627"/>
            </a:avLst>
          </a:prstGeom>
          <a:gradFill>
            <a:gsLst>
              <a:gs pos="0">
                <a:srgbClr val="979AAF"/>
              </a:gs>
              <a:gs pos="50000">
                <a:srgbClr val="C0C2CD"/>
              </a:gs>
              <a:gs pos="100000">
                <a:srgbClr val="E1E1E5"/>
              </a:gs>
            </a:gsLst>
            <a:lin ang="2700000" scaled="0"/>
          </a:gradFill>
          <a:ln w="9525" cap="flat" cmpd="sng">
            <a:solidFill>
              <a:schemeClr val="accent2"/>
            </a:solidFill>
            <a:prstDash val="solid"/>
            <a:round/>
            <a:headEnd type="none" w="sm" len="sm"/>
            <a:tailEnd type="none" w="sm" len="sm"/>
          </a:ln>
        </p:spPr>
        <p:txBody>
          <a:bodyPr spcFirstLastPara="1" wrap="square" lIns="137138" tIns="68550" rIns="137138" bIns="68550" anchor="ctr" anchorCtr="0">
            <a:noAutofit/>
          </a:bodyPr>
          <a:lstStyle/>
          <a:p>
            <a:pPr algn="ctr"/>
            <a:endParaRPr sz="2700">
              <a:solidFill>
                <a:schemeClr val="dk1"/>
              </a:solidFill>
              <a:latin typeface="Quicksand"/>
              <a:ea typeface="Quicksand"/>
              <a:cs typeface="Quicksand"/>
              <a:sym typeface="Quicksand"/>
            </a:endParaRPr>
          </a:p>
        </p:txBody>
      </p:sp>
      <p:sp>
        <p:nvSpPr>
          <p:cNvPr id="72" name="Google Shape;325;p20">
            <a:extLst>
              <a:ext uri="{FF2B5EF4-FFF2-40B4-BE49-F238E27FC236}">
                <a16:creationId xmlns:a16="http://schemas.microsoft.com/office/drawing/2014/main" id="{88236B0B-2323-4759-BA2C-C891791DF616}"/>
              </a:ext>
            </a:extLst>
          </p:cNvPr>
          <p:cNvSpPr txBox="1"/>
          <p:nvPr/>
        </p:nvSpPr>
        <p:spPr>
          <a:xfrm>
            <a:off x="11420407" y="4429954"/>
            <a:ext cx="2570214" cy="1061769"/>
          </a:xfrm>
          <a:prstGeom prst="rect">
            <a:avLst/>
          </a:prstGeom>
          <a:solidFill>
            <a:srgbClr val="F2F2F2"/>
          </a:solidFill>
          <a:ln>
            <a:noFill/>
          </a:ln>
        </p:spPr>
        <p:txBody>
          <a:bodyPr spcFirstLastPara="1" wrap="square" lIns="137138" tIns="68550" rIns="137138" bIns="68550" anchor="t" anchorCtr="0">
            <a:spAutoFit/>
          </a:bodyPr>
          <a:lstStyle/>
          <a:p>
            <a:r>
              <a:rPr lang="en-IN" sz="2400">
                <a:solidFill>
                  <a:schemeClr val="dk1"/>
                </a:solidFill>
                <a:latin typeface="Quicksand"/>
                <a:ea typeface="Quicksand"/>
                <a:cs typeface="Quicksand"/>
                <a:sym typeface="Quicksand"/>
              </a:rPr>
              <a:t>MRM +</a:t>
            </a:r>
            <a:r>
              <a:rPr lang="en-IN" sz="2400">
                <a:solidFill>
                  <a:schemeClr val="dk1"/>
                </a:solidFill>
                <a:highlight>
                  <a:srgbClr val="FFFF00"/>
                </a:highlight>
                <a:latin typeface="Quicksand"/>
                <a:ea typeface="Quicksand"/>
                <a:cs typeface="Quicksand"/>
                <a:sym typeface="Quicksand"/>
              </a:rPr>
              <a:t>Eye Loss </a:t>
            </a:r>
            <a:r>
              <a:rPr lang="en-IN" sz="2400">
                <a:solidFill>
                  <a:schemeClr val="dk1"/>
                </a:solidFill>
                <a:latin typeface="Quicksand"/>
                <a:ea typeface="Quicksand"/>
                <a:cs typeface="Quicksand"/>
                <a:sym typeface="Quicksand"/>
              </a:rPr>
              <a:t>Perceptual Loss</a:t>
            </a:r>
            <a:endParaRPr sz="2700"/>
          </a:p>
          <a:p>
            <a:endParaRPr sz="1200">
              <a:solidFill>
                <a:schemeClr val="dk1"/>
              </a:solidFill>
              <a:latin typeface="Quicksand"/>
              <a:ea typeface="Quicksand"/>
              <a:cs typeface="Quicksand"/>
              <a:sym typeface="Quicksand"/>
            </a:endParaRPr>
          </a:p>
        </p:txBody>
      </p:sp>
      <p:sp>
        <p:nvSpPr>
          <p:cNvPr id="73" name="Google Shape;326;p20">
            <a:extLst>
              <a:ext uri="{FF2B5EF4-FFF2-40B4-BE49-F238E27FC236}">
                <a16:creationId xmlns:a16="http://schemas.microsoft.com/office/drawing/2014/main" id="{0171A5E6-B155-4E7F-B589-3CD9C09C6AD5}"/>
              </a:ext>
            </a:extLst>
          </p:cNvPr>
          <p:cNvSpPr txBox="1"/>
          <p:nvPr/>
        </p:nvSpPr>
        <p:spPr>
          <a:xfrm>
            <a:off x="3485291" y="4467710"/>
            <a:ext cx="1483820" cy="877103"/>
          </a:xfrm>
          <a:prstGeom prst="rect">
            <a:avLst/>
          </a:prstGeom>
          <a:noFill/>
          <a:ln>
            <a:noFill/>
          </a:ln>
        </p:spPr>
        <p:txBody>
          <a:bodyPr spcFirstLastPara="1" wrap="square" lIns="137138" tIns="68550" rIns="137138" bIns="68550" anchor="t" anchorCtr="0">
            <a:spAutoFit/>
          </a:bodyPr>
          <a:lstStyle/>
          <a:p>
            <a:r>
              <a:rPr lang="en-IN" sz="2400">
                <a:solidFill>
                  <a:schemeClr val="dk1"/>
                </a:solidFill>
                <a:latin typeface="Quicksand"/>
                <a:ea typeface="Quicksand"/>
                <a:cs typeface="Quicksand"/>
                <a:sym typeface="Quicksand"/>
              </a:rPr>
              <a:t>Speech Encoder</a:t>
            </a:r>
            <a:endParaRPr sz="2700"/>
          </a:p>
        </p:txBody>
      </p:sp>
      <p:sp>
        <p:nvSpPr>
          <p:cNvPr id="74" name="Google Shape;327;p20">
            <a:extLst>
              <a:ext uri="{FF2B5EF4-FFF2-40B4-BE49-F238E27FC236}">
                <a16:creationId xmlns:a16="http://schemas.microsoft.com/office/drawing/2014/main" id="{67BA8D09-4711-46B8-88D8-5DC5A240D8FB}"/>
              </a:ext>
            </a:extLst>
          </p:cNvPr>
          <p:cNvSpPr txBox="1"/>
          <p:nvPr/>
        </p:nvSpPr>
        <p:spPr>
          <a:xfrm>
            <a:off x="3454001" y="6562640"/>
            <a:ext cx="1483820" cy="877103"/>
          </a:xfrm>
          <a:prstGeom prst="rect">
            <a:avLst/>
          </a:prstGeom>
          <a:noFill/>
          <a:ln>
            <a:noFill/>
          </a:ln>
        </p:spPr>
        <p:txBody>
          <a:bodyPr spcFirstLastPara="1" wrap="square" lIns="137138" tIns="68550" rIns="137138" bIns="68550" anchor="t" anchorCtr="0">
            <a:spAutoFit/>
          </a:bodyPr>
          <a:lstStyle/>
          <a:p>
            <a:r>
              <a:rPr lang="en-IN" sz="2400">
                <a:solidFill>
                  <a:schemeClr val="dk1"/>
                </a:solidFill>
                <a:latin typeface="Quicksand"/>
                <a:ea typeface="Quicksand"/>
                <a:cs typeface="Quicksand"/>
                <a:sym typeface="Quicksand"/>
              </a:rPr>
              <a:t>Noise Encoder</a:t>
            </a:r>
            <a:endParaRPr sz="2700"/>
          </a:p>
        </p:txBody>
      </p:sp>
      <p:cxnSp>
        <p:nvCxnSpPr>
          <p:cNvPr id="75" name="Google Shape;328;p20">
            <a:extLst>
              <a:ext uri="{FF2B5EF4-FFF2-40B4-BE49-F238E27FC236}">
                <a16:creationId xmlns:a16="http://schemas.microsoft.com/office/drawing/2014/main" id="{498FB343-F15D-4D7D-8063-EF97FB27A1A7}"/>
              </a:ext>
            </a:extLst>
          </p:cNvPr>
          <p:cNvCxnSpPr>
            <a:cxnSpLocks/>
            <a:stCxn id="57" idx="2"/>
            <a:endCxn id="60" idx="2"/>
          </p:cNvCxnSpPr>
          <p:nvPr/>
        </p:nvCxnSpPr>
        <p:spPr>
          <a:xfrm>
            <a:off x="5184630" y="2430572"/>
            <a:ext cx="827514" cy="3240911"/>
          </a:xfrm>
          <a:prstGeom prst="bentConnector3">
            <a:avLst>
              <a:gd name="adj1" fmla="val 50000"/>
            </a:avLst>
          </a:prstGeom>
          <a:noFill/>
          <a:ln w="9525" cap="flat" cmpd="sng">
            <a:solidFill>
              <a:schemeClr val="accent1"/>
            </a:solidFill>
            <a:prstDash val="solid"/>
            <a:round/>
            <a:headEnd type="none" w="sm" len="sm"/>
            <a:tailEnd type="triangle" w="med" len="med"/>
          </a:ln>
        </p:spPr>
      </p:cxnSp>
      <p:cxnSp>
        <p:nvCxnSpPr>
          <p:cNvPr id="76" name="Google Shape;329;p20">
            <a:extLst>
              <a:ext uri="{FF2B5EF4-FFF2-40B4-BE49-F238E27FC236}">
                <a16:creationId xmlns:a16="http://schemas.microsoft.com/office/drawing/2014/main" id="{AA900EAC-7CB2-4F64-B1AC-37D5C5904336}"/>
              </a:ext>
            </a:extLst>
          </p:cNvPr>
          <p:cNvCxnSpPr>
            <a:stCxn id="59" idx="2"/>
            <a:endCxn id="60" idx="2"/>
          </p:cNvCxnSpPr>
          <p:nvPr/>
        </p:nvCxnSpPr>
        <p:spPr>
          <a:xfrm>
            <a:off x="5172552" y="4897237"/>
            <a:ext cx="839700" cy="774450"/>
          </a:xfrm>
          <a:prstGeom prst="bentConnector3">
            <a:avLst>
              <a:gd name="adj1" fmla="val 50000"/>
            </a:avLst>
          </a:prstGeom>
          <a:noFill/>
          <a:ln w="9525" cap="flat" cmpd="sng">
            <a:solidFill>
              <a:schemeClr val="accent1"/>
            </a:solidFill>
            <a:prstDash val="solid"/>
            <a:round/>
            <a:headEnd type="none" w="sm" len="sm"/>
            <a:tailEnd type="triangle" w="med" len="med"/>
          </a:ln>
        </p:spPr>
      </p:cxnSp>
      <p:cxnSp>
        <p:nvCxnSpPr>
          <p:cNvPr id="77" name="Google Shape;330;p20">
            <a:extLst>
              <a:ext uri="{FF2B5EF4-FFF2-40B4-BE49-F238E27FC236}">
                <a16:creationId xmlns:a16="http://schemas.microsoft.com/office/drawing/2014/main" id="{F3CD0431-B77A-46C0-942B-A8CAC2811297}"/>
              </a:ext>
            </a:extLst>
          </p:cNvPr>
          <p:cNvCxnSpPr>
            <a:stCxn id="58" idx="2"/>
            <a:endCxn id="60" idx="2"/>
          </p:cNvCxnSpPr>
          <p:nvPr/>
        </p:nvCxnSpPr>
        <p:spPr>
          <a:xfrm rot="10800000" flipH="1">
            <a:off x="5172552" y="5671553"/>
            <a:ext cx="839700" cy="1273950"/>
          </a:xfrm>
          <a:prstGeom prst="bentConnector3">
            <a:avLst>
              <a:gd name="adj1" fmla="val 49994"/>
            </a:avLst>
          </a:prstGeom>
          <a:noFill/>
          <a:ln w="9525" cap="flat" cmpd="sng">
            <a:solidFill>
              <a:schemeClr val="accent1"/>
            </a:solidFill>
            <a:prstDash val="solid"/>
            <a:round/>
            <a:headEnd type="none" w="sm" len="sm"/>
            <a:tailEnd type="triangle" w="med" len="med"/>
          </a:ln>
        </p:spPr>
      </p:cxnSp>
      <p:cxnSp>
        <p:nvCxnSpPr>
          <p:cNvPr id="78" name="Google Shape;331;p20">
            <a:extLst>
              <a:ext uri="{FF2B5EF4-FFF2-40B4-BE49-F238E27FC236}">
                <a16:creationId xmlns:a16="http://schemas.microsoft.com/office/drawing/2014/main" id="{A02ABA01-0BBF-44C9-98E1-1D6E5DE32EAD}"/>
              </a:ext>
            </a:extLst>
          </p:cNvPr>
          <p:cNvCxnSpPr>
            <a:endCxn id="60" idx="2"/>
          </p:cNvCxnSpPr>
          <p:nvPr/>
        </p:nvCxnSpPr>
        <p:spPr>
          <a:xfrm rot="16200000">
            <a:off x="3931119" y="6912808"/>
            <a:ext cx="3322350" cy="839700"/>
          </a:xfrm>
          <a:prstGeom prst="bentConnector3">
            <a:avLst>
              <a:gd name="adj1" fmla="val 2"/>
            </a:avLst>
          </a:prstGeom>
          <a:noFill/>
          <a:ln w="9525" cap="flat" cmpd="sng">
            <a:solidFill>
              <a:schemeClr val="accent1"/>
            </a:solidFill>
            <a:prstDash val="solid"/>
            <a:round/>
            <a:headEnd type="none" w="sm" len="sm"/>
            <a:tailEnd type="triangle" w="med" len="med"/>
          </a:ln>
        </p:spPr>
      </p:cxnSp>
      <p:cxnSp>
        <p:nvCxnSpPr>
          <p:cNvPr id="79" name="Google Shape;332;p20">
            <a:extLst>
              <a:ext uri="{FF2B5EF4-FFF2-40B4-BE49-F238E27FC236}">
                <a16:creationId xmlns:a16="http://schemas.microsoft.com/office/drawing/2014/main" id="{618A7B03-DBF2-40F6-93A0-DEC5E40C1087}"/>
              </a:ext>
            </a:extLst>
          </p:cNvPr>
          <p:cNvCxnSpPr>
            <a:cxnSpLocks/>
            <a:stCxn id="60" idx="0"/>
            <a:endCxn id="84" idx="1"/>
          </p:cNvCxnSpPr>
          <p:nvPr/>
        </p:nvCxnSpPr>
        <p:spPr>
          <a:xfrm>
            <a:off x="8070435" y="5671483"/>
            <a:ext cx="611718" cy="1256295"/>
          </a:xfrm>
          <a:prstGeom prst="bentConnector3">
            <a:avLst>
              <a:gd name="adj1" fmla="val 50000"/>
            </a:avLst>
          </a:prstGeom>
          <a:noFill/>
          <a:ln w="9525" cap="flat" cmpd="sng">
            <a:solidFill>
              <a:schemeClr val="accent1"/>
            </a:solidFill>
            <a:prstDash val="solid"/>
            <a:round/>
            <a:headEnd type="none" w="sm" len="sm"/>
            <a:tailEnd type="triangle" w="med" len="med"/>
          </a:ln>
        </p:spPr>
      </p:cxnSp>
      <p:cxnSp>
        <p:nvCxnSpPr>
          <p:cNvPr id="80" name="Google Shape;333;p20">
            <a:extLst>
              <a:ext uri="{FF2B5EF4-FFF2-40B4-BE49-F238E27FC236}">
                <a16:creationId xmlns:a16="http://schemas.microsoft.com/office/drawing/2014/main" id="{C91D14CA-6422-4B96-BA66-9835E44387FE}"/>
              </a:ext>
            </a:extLst>
          </p:cNvPr>
          <p:cNvCxnSpPr>
            <a:cxnSpLocks/>
            <a:stCxn id="61" idx="0"/>
          </p:cNvCxnSpPr>
          <p:nvPr/>
        </p:nvCxnSpPr>
        <p:spPr>
          <a:xfrm rot="16200000" flipV="1">
            <a:off x="11043010" y="2009109"/>
            <a:ext cx="613800" cy="8100"/>
          </a:xfrm>
          <a:prstGeom prst="bentConnector3">
            <a:avLst>
              <a:gd name="adj1" fmla="val 50000"/>
            </a:avLst>
          </a:prstGeom>
          <a:noFill/>
          <a:ln w="9525" cap="flat" cmpd="sng">
            <a:solidFill>
              <a:schemeClr val="accent1"/>
            </a:solidFill>
            <a:prstDash val="solid"/>
            <a:round/>
            <a:headEnd type="none" w="sm" len="sm"/>
            <a:tailEnd type="triangle" w="med" len="med"/>
          </a:ln>
        </p:spPr>
      </p:cxnSp>
      <p:cxnSp>
        <p:nvCxnSpPr>
          <p:cNvPr id="81" name="Google Shape;334;p20">
            <a:extLst>
              <a:ext uri="{FF2B5EF4-FFF2-40B4-BE49-F238E27FC236}">
                <a16:creationId xmlns:a16="http://schemas.microsoft.com/office/drawing/2014/main" id="{F2C1A4FB-DDC3-4931-A2C8-87E2F1D4B74B}"/>
              </a:ext>
            </a:extLst>
          </p:cNvPr>
          <p:cNvCxnSpPr>
            <a:cxnSpLocks/>
            <a:stCxn id="63" idx="1"/>
            <a:endCxn id="61" idx="3"/>
          </p:cNvCxnSpPr>
          <p:nvPr/>
        </p:nvCxnSpPr>
        <p:spPr>
          <a:xfrm rot="16200000" flipV="1">
            <a:off x="13239225" y="2383259"/>
            <a:ext cx="1609027" cy="2631971"/>
          </a:xfrm>
          <a:prstGeom prst="bentConnector2">
            <a:avLst/>
          </a:prstGeom>
          <a:noFill/>
          <a:ln w="9525" cap="flat" cmpd="sng">
            <a:solidFill>
              <a:schemeClr val="accent1"/>
            </a:solidFill>
            <a:prstDash val="solid"/>
            <a:round/>
            <a:headEnd type="none" w="sm" len="sm"/>
            <a:tailEnd type="triangle" w="med" len="med"/>
          </a:ln>
        </p:spPr>
      </p:cxnSp>
      <p:cxnSp>
        <p:nvCxnSpPr>
          <p:cNvPr id="82" name="Google Shape;335;p20">
            <a:extLst>
              <a:ext uri="{FF2B5EF4-FFF2-40B4-BE49-F238E27FC236}">
                <a16:creationId xmlns:a16="http://schemas.microsoft.com/office/drawing/2014/main" id="{6CCF67F6-8284-4396-B234-B38D8567321E}"/>
              </a:ext>
            </a:extLst>
          </p:cNvPr>
          <p:cNvCxnSpPr>
            <a:stCxn id="62" idx="3"/>
            <a:endCxn id="63" idx="3"/>
          </p:cNvCxnSpPr>
          <p:nvPr/>
        </p:nvCxnSpPr>
        <p:spPr>
          <a:xfrm rot="10800000" flipH="1">
            <a:off x="12727751" y="7533642"/>
            <a:ext cx="2632050" cy="976950"/>
          </a:xfrm>
          <a:prstGeom prst="bentConnector2">
            <a:avLst/>
          </a:prstGeom>
          <a:noFill/>
          <a:ln w="9525" cap="flat" cmpd="sng">
            <a:solidFill>
              <a:schemeClr val="accent1"/>
            </a:solidFill>
            <a:prstDash val="solid"/>
            <a:round/>
            <a:headEnd type="none" w="sm" len="sm"/>
            <a:tailEnd type="triangle" w="med" len="med"/>
          </a:ln>
        </p:spPr>
      </p:cxnSp>
      <p:cxnSp>
        <p:nvCxnSpPr>
          <p:cNvPr id="83" name="Google Shape;336;p20">
            <a:extLst>
              <a:ext uri="{FF2B5EF4-FFF2-40B4-BE49-F238E27FC236}">
                <a16:creationId xmlns:a16="http://schemas.microsoft.com/office/drawing/2014/main" id="{5D10B825-4238-4257-B0BE-469752EFB7D1}"/>
              </a:ext>
            </a:extLst>
          </p:cNvPr>
          <p:cNvCxnSpPr>
            <a:stCxn id="63" idx="2"/>
            <a:endCxn id="71" idx="3"/>
          </p:cNvCxnSpPr>
          <p:nvPr/>
        </p:nvCxnSpPr>
        <p:spPr>
          <a:xfrm rot="10800000">
            <a:off x="14102632" y="5003507"/>
            <a:ext cx="312220" cy="1015100"/>
          </a:xfrm>
          <a:prstGeom prst="bentConnector3">
            <a:avLst>
              <a:gd name="adj1" fmla="val 50000"/>
            </a:avLst>
          </a:prstGeom>
          <a:noFill/>
          <a:ln w="9525" cap="flat" cmpd="sng">
            <a:solidFill>
              <a:schemeClr val="accent1"/>
            </a:solidFill>
            <a:prstDash val="solid"/>
            <a:round/>
            <a:headEnd type="none" w="sm" len="sm"/>
            <a:tailEnd type="triangle" w="med" len="med"/>
          </a:ln>
        </p:spPr>
      </p:cxnSp>
      <p:pic>
        <p:nvPicPr>
          <p:cNvPr id="84" name="Google Shape;309;p20">
            <a:extLst>
              <a:ext uri="{FF2B5EF4-FFF2-40B4-BE49-F238E27FC236}">
                <a16:creationId xmlns:a16="http://schemas.microsoft.com/office/drawing/2014/main" id="{505AE2AE-CB2C-4159-B23F-2F6520EBF8B6}"/>
              </a:ext>
            </a:extLst>
          </p:cNvPr>
          <p:cNvPicPr preferRelativeResize="0"/>
          <p:nvPr/>
        </p:nvPicPr>
        <p:blipFill rotWithShape="1">
          <a:blip r:embed="rId3">
            <a:alphaModFix/>
          </a:blip>
          <a:srcRect/>
          <a:stretch/>
        </p:blipFill>
        <p:spPr>
          <a:xfrm>
            <a:off x="8682153" y="6562451"/>
            <a:ext cx="3845047" cy="730653"/>
          </a:xfrm>
          <a:prstGeom prst="rect">
            <a:avLst/>
          </a:prstGeom>
          <a:noFill/>
          <a:ln>
            <a:noFill/>
          </a:ln>
        </p:spPr>
      </p:pic>
      <p:pic>
        <p:nvPicPr>
          <p:cNvPr id="85" name="Google Shape;337;p20">
            <a:extLst>
              <a:ext uri="{FF2B5EF4-FFF2-40B4-BE49-F238E27FC236}">
                <a16:creationId xmlns:a16="http://schemas.microsoft.com/office/drawing/2014/main" id="{40199204-6812-454C-A33C-6D8978038E50}"/>
              </a:ext>
            </a:extLst>
          </p:cNvPr>
          <p:cNvPicPr preferRelativeResize="0"/>
          <p:nvPr/>
        </p:nvPicPr>
        <p:blipFill rotWithShape="1">
          <a:blip r:embed="rId3">
            <a:alphaModFix/>
          </a:blip>
          <a:srcRect r="84764"/>
          <a:stretch/>
        </p:blipFill>
        <p:spPr>
          <a:xfrm>
            <a:off x="1445606" y="2238107"/>
            <a:ext cx="1111514" cy="1221720"/>
          </a:xfrm>
          <a:prstGeom prst="rect">
            <a:avLst/>
          </a:prstGeom>
          <a:noFill/>
          <a:ln>
            <a:noFill/>
          </a:ln>
        </p:spPr>
      </p:pic>
      <p:pic>
        <p:nvPicPr>
          <p:cNvPr id="86" name="Google Shape;338;p20">
            <a:extLst>
              <a:ext uri="{FF2B5EF4-FFF2-40B4-BE49-F238E27FC236}">
                <a16:creationId xmlns:a16="http://schemas.microsoft.com/office/drawing/2014/main" id="{CC5FE2E1-0822-4CCC-86E9-83DDA899F7FF}"/>
              </a:ext>
            </a:extLst>
          </p:cNvPr>
          <p:cNvPicPr preferRelativeResize="0"/>
          <p:nvPr/>
        </p:nvPicPr>
        <p:blipFill rotWithShape="1">
          <a:blip r:embed="rId4">
            <a:alphaModFix/>
          </a:blip>
          <a:srcRect r="56259"/>
          <a:stretch/>
        </p:blipFill>
        <p:spPr>
          <a:xfrm>
            <a:off x="1224148" y="4275251"/>
            <a:ext cx="1682661" cy="1221720"/>
          </a:xfrm>
          <a:prstGeom prst="rect">
            <a:avLst/>
          </a:prstGeom>
          <a:noFill/>
          <a:ln>
            <a:noFill/>
          </a:ln>
        </p:spPr>
      </p:pic>
      <p:cxnSp>
        <p:nvCxnSpPr>
          <p:cNvPr id="87" name="Google Shape;339;p20">
            <a:extLst>
              <a:ext uri="{FF2B5EF4-FFF2-40B4-BE49-F238E27FC236}">
                <a16:creationId xmlns:a16="http://schemas.microsoft.com/office/drawing/2014/main" id="{8CD583B4-D166-4C49-BCDF-A4213BE92D66}"/>
              </a:ext>
            </a:extLst>
          </p:cNvPr>
          <p:cNvCxnSpPr>
            <a:cxnSpLocks/>
            <a:stCxn id="85" idx="3"/>
            <a:endCxn id="57" idx="0"/>
          </p:cNvCxnSpPr>
          <p:nvPr/>
        </p:nvCxnSpPr>
        <p:spPr>
          <a:xfrm flipV="1">
            <a:off x="2557120" y="2430572"/>
            <a:ext cx="736811" cy="418395"/>
          </a:xfrm>
          <a:prstGeom prst="bentConnector3">
            <a:avLst>
              <a:gd name="adj1" fmla="val 50000"/>
            </a:avLst>
          </a:prstGeom>
          <a:noFill/>
          <a:ln w="9525" cap="flat" cmpd="sng">
            <a:solidFill>
              <a:schemeClr val="accent1"/>
            </a:solidFill>
            <a:prstDash val="solid"/>
            <a:round/>
            <a:headEnd type="none" w="sm" len="sm"/>
            <a:tailEnd type="triangle" w="med" len="med"/>
          </a:ln>
        </p:spPr>
      </p:cxnSp>
      <p:cxnSp>
        <p:nvCxnSpPr>
          <p:cNvPr id="88" name="Google Shape;340;p20">
            <a:extLst>
              <a:ext uri="{FF2B5EF4-FFF2-40B4-BE49-F238E27FC236}">
                <a16:creationId xmlns:a16="http://schemas.microsoft.com/office/drawing/2014/main" id="{BB6C06BF-865E-466B-A952-BEB4BBC0A441}"/>
              </a:ext>
            </a:extLst>
          </p:cNvPr>
          <p:cNvCxnSpPr>
            <a:stCxn id="86" idx="3"/>
            <a:endCxn id="59" idx="0"/>
          </p:cNvCxnSpPr>
          <p:nvPr/>
        </p:nvCxnSpPr>
        <p:spPr>
          <a:xfrm>
            <a:off x="2906809" y="4886111"/>
            <a:ext cx="374850" cy="11250"/>
          </a:xfrm>
          <a:prstGeom prst="bentConnector3">
            <a:avLst>
              <a:gd name="adj1" fmla="val 50000"/>
            </a:avLst>
          </a:prstGeom>
          <a:noFill/>
          <a:ln w="9525" cap="flat" cmpd="sng">
            <a:solidFill>
              <a:schemeClr val="accent1"/>
            </a:solidFill>
            <a:prstDash val="solid"/>
            <a:round/>
            <a:headEnd type="none" w="sm" len="sm"/>
            <a:tailEnd type="triangle" w="med" len="med"/>
          </a:ln>
        </p:spPr>
      </p:cxnSp>
      <p:sp>
        <p:nvSpPr>
          <p:cNvPr id="89" name="Google Shape;341;p20">
            <a:extLst>
              <a:ext uri="{FF2B5EF4-FFF2-40B4-BE49-F238E27FC236}">
                <a16:creationId xmlns:a16="http://schemas.microsoft.com/office/drawing/2014/main" id="{DA95A7CF-7125-482E-8461-77051BE54E62}"/>
              </a:ext>
            </a:extLst>
          </p:cNvPr>
          <p:cNvSpPr/>
          <p:nvPr/>
        </p:nvSpPr>
        <p:spPr>
          <a:xfrm rot="16200000">
            <a:off x="3504245" y="7997128"/>
            <a:ext cx="1438016" cy="1882803"/>
          </a:xfrm>
          <a:prstGeom prst="flowChartManualOperation">
            <a:avLst/>
          </a:prstGeom>
          <a:gradFill>
            <a:gsLst>
              <a:gs pos="0">
                <a:srgbClr val="947D5A"/>
              </a:gs>
              <a:gs pos="50000">
                <a:srgbClr val="D6B682"/>
              </a:gs>
              <a:gs pos="100000">
                <a:srgbClr val="FFDA9C"/>
              </a:gs>
            </a:gsLst>
            <a:lin ang="5400000" scaled="0"/>
          </a:gradFill>
          <a:ln w="31750" cap="flat" cmpd="sng">
            <a:solidFill>
              <a:schemeClr val="lt1"/>
            </a:solidFill>
            <a:prstDash val="solid"/>
            <a:round/>
            <a:headEnd type="none" w="sm" len="sm"/>
            <a:tailEnd type="none" w="sm" len="sm"/>
          </a:ln>
        </p:spPr>
        <p:txBody>
          <a:bodyPr spcFirstLastPara="1" wrap="square" lIns="137138" tIns="68550" rIns="137138" bIns="68550" anchor="ctr" anchorCtr="0">
            <a:noAutofit/>
          </a:bodyPr>
          <a:lstStyle/>
          <a:p>
            <a:pPr algn="ctr"/>
            <a:endParaRPr sz="2700">
              <a:solidFill>
                <a:schemeClr val="lt1"/>
              </a:solidFill>
              <a:latin typeface="Quicksand"/>
              <a:ea typeface="Quicksand"/>
              <a:cs typeface="Quicksand"/>
              <a:sym typeface="Quicksand"/>
            </a:endParaRPr>
          </a:p>
        </p:txBody>
      </p:sp>
      <p:cxnSp>
        <p:nvCxnSpPr>
          <p:cNvPr id="90" name="Google Shape;342;p20">
            <a:extLst>
              <a:ext uri="{FF2B5EF4-FFF2-40B4-BE49-F238E27FC236}">
                <a16:creationId xmlns:a16="http://schemas.microsoft.com/office/drawing/2014/main" id="{00747BEB-08CF-4A29-AC26-2E277B5612A7}"/>
              </a:ext>
            </a:extLst>
          </p:cNvPr>
          <p:cNvCxnSpPr>
            <a:cxnSpLocks/>
            <a:stCxn id="84" idx="2"/>
            <a:endCxn id="62" idx="0"/>
          </p:cNvCxnSpPr>
          <p:nvPr/>
        </p:nvCxnSpPr>
        <p:spPr>
          <a:xfrm rot="16200000" flipH="1">
            <a:off x="10790540" y="7107240"/>
            <a:ext cx="377557" cy="749283"/>
          </a:xfrm>
          <a:prstGeom prst="bentConnector3">
            <a:avLst>
              <a:gd name="adj1" fmla="val 50000"/>
            </a:avLst>
          </a:prstGeom>
          <a:noFill/>
          <a:ln w="9525" cap="flat" cmpd="sng">
            <a:solidFill>
              <a:schemeClr val="accent1"/>
            </a:solidFill>
            <a:prstDash val="solid"/>
            <a:round/>
            <a:headEnd type="none" w="sm" len="sm"/>
            <a:tailEnd type="triangle" w="med" len="med"/>
          </a:ln>
        </p:spPr>
      </p:cxnSp>
      <p:sp>
        <p:nvSpPr>
          <p:cNvPr id="92" name="Google Shape;344;p20">
            <a:extLst>
              <a:ext uri="{FF2B5EF4-FFF2-40B4-BE49-F238E27FC236}">
                <a16:creationId xmlns:a16="http://schemas.microsoft.com/office/drawing/2014/main" id="{986203A9-AE58-4A60-8797-A8D3D5526E1F}"/>
              </a:ext>
            </a:extLst>
          </p:cNvPr>
          <p:cNvSpPr txBox="1"/>
          <p:nvPr/>
        </p:nvSpPr>
        <p:spPr>
          <a:xfrm>
            <a:off x="1835479" y="6706417"/>
            <a:ext cx="501021" cy="553937"/>
          </a:xfrm>
          <a:prstGeom prst="rect">
            <a:avLst/>
          </a:prstGeom>
          <a:noFill/>
          <a:ln>
            <a:noFill/>
          </a:ln>
        </p:spPr>
        <p:txBody>
          <a:bodyPr spcFirstLastPara="1" wrap="square" lIns="137138" tIns="68550" rIns="137138" bIns="68550" anchor="t" anchorCtr="0">
            <a:spAutoFit/>
          </a:bodyPr>
          <a:lstStyle/>
          <a:p>
            <a:r>
              <a:rPr lang="en-IN" sz="2700">
                <a:solidFill>
                  <a:schemeClr val="dk1"/>
                </a:solidFill>
                <a:latin typeface="Quicksand"/>
                <a:ea typeface="Quicksand"/>
                <a:cs typeface="Quicksand"/>
                <a:sym typeface="Quicksand"/>
              </a:rPr>
              <a:t>z</a:t>
            </a:r>
            <a:endParaRPr sz="2700"/>
          </a:p>
        </p:txBody>
      </p:sp>
      <p:cxnSp>
        <p:nvCxnSpPr>
          <p:cNvPr id="93" name="Google Shape;345;p20">
            <a:extLst>
              <a:ext uri="{FF2B5EF4-FFF2-40B4-BE49-F238E27FC236}">
                <a16:creationId xmlns:a16="http://schemas.microsoft.com/office/drawing/2014/main" id="{F5CB335C-B0F8-4DB9-A3F2-00F5684439B8}"/>
              </a:ext>
            </a:extLst>
          </p:cNvPr>
          <p:cNvCxnSpPr>
            <a:stCxn id="92" idx="3"/>
            <a:endCxn id="58" idx="0"/>
          </p:cNvCxnSpPr>
          <p:nvPr/>
        </p:nvCxnSpPr>
        <p:spPr>
          <a:xfrm flipV="1">
            <a:off x="2336500" y="6945503"/>
            <a:ext cx="945353" cy="37883"/>
          </a:xfrm>
          <a:prstGeom prst="bentConnector3">
            <a:avLst>
              <a:gd name="adj1" fmla="val 50000"/>
            </a:avLst>
          </a:prstGeom>
          <a:noFill/>
          <a:ln w="9525" cap="flat" cmpd="sng">
            <a:solidFill>
              <a:schemeClr val="accent1"/>
            </a:solidFill>
            <a:prstDash val="solid"/>
            <a:round/>
            <a:headEnd type="none" w="sm" len="sm"/>
            <a:tailEnd type="triangle" w="med" len="med"/>
          </a:ln>
        </p:spPr>
      </p:cxnSp>
      <p:pic>
        <p:nvPicPr>
          <p:cNvPr id="94" name="Google Shape;346;p20">
            <a:extLst>
              <a:ext uri="{FF2B5EF4-FFF2-40B4-BE49-F238E27FC236}">
                <a16:creationId xmlns:a16="http://schemas.microsoft.com/office/drawing/2014/main" id="{5B78BF04-72EA-4FC1-96E5-A52FFD13277B}"/>
              </a:ext>
            </a:extLst>
          </p:cNvPr>
          <p:cNvPicPr preferRelativeResize="0"/>
          <p:nvPr/>
        </p:nvPicPr>
        <p:blipFill rotWithShape="1">
          <a:blip r:embed="rId5">
            <a:alphaModFix/>
          </a:blip>
          <a:srcRect/>
          <a:stretch/>
        </p:blipFill>
        <p:spPr>
          <a:xfrm>
            <a:off x="10605355" y="9437096"/>
            <a:ext cx="1481411" cy="246641"/>
          </a:xfrm>
          <a:prstGeom prst="rect">
            <a:avLst/>
          </a:prstGeom>
          <a:noFill/>
          <a:ln>
            <a:noFill/>
          </a:ln>
        </p:spPr>
      </p:pic>
      <p:pic>
        <p:nvPicPr>
          <p:cNvPr id="95" name="Google Shape;347;p20">
            <a:extLst>
              <a:ext uri="{FF2B5EF4-FFF2-40B4-BE49-F238E27FC236}">
                <a16:creationId xmlns:a16="http://schemas.microsoft.com/office/drawing/2014/main" id="{B9CC632D-C7C0-42E3-BD8D-8659AB9DE929}"/>
              </a:ext>
            </a:extLst>
          </p:cNvPr>
          <p:cNvPicPr preferRelativeResize="0"/>
          <p:nvPr/>
        </p:nvPicPr>
        <p:blipFill rotWithShape="1">
          <a:blip r:embed="rId5">
            <a:alphaModFix/>
          </a:blip>
          <a:srcRect/>
          <a:stretch/>
        </p:blipFill>
        <p:spPr>
          <a:xfrm>
            <a:off x="1255904" y="8938915"/>
            <a:ext cx="1481411" cy="246641"/>
          </a:xfrm>
          <a:prstGeom prst="rect">
            <a:avLst/>
          </a:prstGeom>
          <a:noFill/>
          <a:ln>
            <a:noFill/>
          </a:ln>
        </p:spPr>
      </p:pic>
      <p:cxnSp>
        <p:nvCxnSpPr>
          <p:cNvPr id="96" name="Google Shape;348;p20">
            <a:extLst>
              <a:ext uri="{FF2B5EF4-FFF2-40B4-BE49-F238E27FC236}">
                <a16:creationId xmlns:a16="http://schemas.microsoft.com/office/drawing/2014/main" id="{DD935CE3-D244-4F43-94E6-A3CDADBABA0E}"/>
              </a:ext>
            </a:extLst>
          </p:cNvPr>
          <p:cNvCxnSpPr>
            <a:stCxn id="95" idx="3"/>
          </p:cNvCxnSpPr>
          <p:nvPr/>
        </p:nvCxnSpPr>
        <p:spPr>
          <a:xfrm rot="10800000" flipH="1">
            <a:off x="2737314" y="8993836"/>
            <a:ext cx="544500" cy="68400"/>
          </a:xfrm>
          <a:prstGeom prst="bentConnector3">
            <a:avLst>
              <a:gd name="adj1" fmla="val 50004"/>
            </a:avLst>
          </a:prstGeom>
          <a:noFill/>
          <a:ln w="9525" cap="flat" cmpd="sng">
            <a:solidFill>
              <a:schemeClr val="accent1"/>
            </a:solidFill>
            <a:prstDash val="solid"/>
            <a:round/>
            <a:headEnd type="none" w="sm" len="sm"/>
            <a:tailEnd type="triangle" w="med" len="med"/>
          </a:ln>
        </p:spPr>
      </p:cxnSp>
      <p:cxnSp>
        <p:nvCxnSpPr>
          <p:cNvPr id="97" name="Google Shape;349;p20">
            <a:extLst>
              <a:ext uri="{FF2B5EF4-FFF2-40B4-BE49-F238E27FC236}">
                <a16:creationId xmlns:a16="http://schemas.microsoft.com/office/drawing/2014/main" id="{A4D04C9B-8D0B-4A48-9313-5C720A2C57E3}"/>
              </a:ext>
            </a:extLst>
          </p:cNvPr>
          <p:cNvCxnSpPr>
            <a:stCxn id="62" idx="2"/>
            <a:endCxn id="94" idx="0"/>
          </p:cNvCxnSpPr>
          <p:nvPr/>
        </p:nvCxnSpPr>
        <p:spPr>
          <a:xfrm rot="5400000">
            <a:off x="11306709" y="9389673"/>
            <a:ext cx="86400" cy="8100"/>
          </a:xfrm>
          <a:prstGeom prst="bentConnector3">
            <a:avLst>
              <a:gd name="adj1" fmla="val 50101"/>
            </a:avLst>
          </a:prstGeom>
          <a:noFill/>
          <a:ln w="9525" cap="flat" cmpd="sng">
            <a:solidFill>
              <a:schemeClr val="accent1"/>
            </a:solidFill>
            <a:prstDash val="solid"/>
            <a:round/>
            <a:headEnd type="none" w="sm" len="sm"/>
            <a:tailEnd type="triangle" w="med" len="med"/>
          </a:ln>
        </p:spPr>
      </p:cxnSp>
      <p:sp>
        <p:nvSpPr>
          <p:cNvPr id="98" name="Google Shape;350;p20">
            <a:extLst>
              <a:ext uri="{FF2B5EF4-FFF2-40B4-BE49-F238E27FC236}">
                <a16:creationId xmlns:a16="http://schemas.microsoft.com/office/drawing/2014/main" id="{CDA6490D-5874-4565-BB39-EAC4335712C4}"/>
              </a:ext>
            </a:extLst>
          </p:cNvPr>
          <p:cNvSpPr txBox="1"/>
          <p:nvPr/>
        </p:nvSpPr>
        <p:spPr>
          <a:xfrm>
            <a:off x="3454001" y="8569304"/>
            <a:ext cx="1483820" cy="877103"/>
          </a:xfrm>
          <a:prstGeom prst="rect">
            <a:avLst/>
          </a:prstGeom>
          <a:noFill/>
          <a:ln>
            <a:noFill/>
          </a:ln>
        </p:spPr>
        <p:txBody>
          <a:bodyPr spcFirstLastPara="1" wrap="square" lIns="137138" tIns="68550" rIns="137138" bIns="68550" anchor="t" anchorCtr="0">
            <a:spAutoFit/>
          </a:bodyPr>
          <a:lstStyle/>
          <a:p>
            <a:r>
              <a:rPr lang="en-IN" sz="2400">
                <a:solidFill>
                  <a:schemeClr val="dk1"/>
                </a:solidFill>
                <a:latin typeface="Quicksand"/>
                <a:ea typeface="Quicksand"/>
                <a:cs typeface="Quicksand"/>
                <a:sym typeface="Quicksand"/>
              </a:rPr>
              <a:t>Emotion Encoder</a:t>
            </a:r>
            <a:endParaRPr sz="2700"/>
          </a:p>
        </p:txBody>
      </p:sp>
      <p:sp>
        <p:nvSpPr>
          <p:cNvPr id="6" name="TextBox 5">
            <a:extLst>
              <a:ext uri="{FF2B5EF4-FFF2-40B4-BE49-F238E27FC236}">
                <a16:creationId xmlns:a16="http://schemas.microsoft.com/office/drawing/2014/main" id="{61FCA4E3-DBFD-4902-B46E-BE4F058FF8E1}"/>
              </a:ext>
            </a:extLst>
          </p:cNvPr>
          <p:cNvSpPr txBox="1"/>
          <p:nvPr/>
        </p:nvSpPr>
        <p:spPr>
          <a:xfrm>
            <a:off x="12763961" y="9116457"/>
            <a:ext cx="4572000" cy="923330"/>
          </a:xfrm>
          <a:prstGeom prst="rect">
            <a:avLst/>
          </a:prstGeom>
          <a:noFill/>
        </p:spPr>
        <p:txBody>
          <a:bodyPr wrap="square">
            <a:spAutoFit/>
          </a:bodyPr>
          <a:lstStyle/>
          <a:p>
            <a:pPr rtl="0">
              <a:spcBef>
                <a:spcPts val="0"/>
              </a:spcBef>
              <a:spcAft>
                <a:spcPts val="0"/>
              </a:spcAft>
            </a:pPr>
            <a:r>
              <a:rPr lang="en-US" sz="1800" b="1" i="0" u="none" strike="noStrike">
                <a:solidFill>
                  <a:srgbClr val="000000"/>
                </a:solidFill>
                <a:effectLst/>
                <a:latin typeface="Roboto" panose="020B0604020202020204" pitchFamily="2" charset="0"/>
              </a:rPr>
              <a:t>Note</a:t>
            </a:r>
            <a:r>
              <a:rPr lang="en-US" sz="1800" b="0" i="0" u="none" strike="noStrike">
                <a:solidFill>
                  <a:srgbClr val="000000"/>
                </a:solidFill>
                <a:effectLst/>
                <a:latin typeface="Roboto" panose="020B0604020202020204" pitchFamily="2" charset="0"/>
              </a:rPr>
              <a:t>: The highlighted elements represent all the additional networks added to improve the model.</a:t>
            </a:r>
            <a:endParaRPr lang="en-US">
              <a:effectLst/>
            </a:endParaRPr>
          </a:p>
        </p:txBody>
      </p:sp>
      <p:sp>
        <p:nvSpPr>
          <p:cNvPr id="99" name="Google Shape;315;p20">
            <a:extLst>
              <a:ext uri="{FF2B5EF4-FFF2-40B4-BE49-F238E27FC236}">
                <a16:creationId xmlns:a16="http://schemas.microsoft.com/office/drawing/2014/main" id="{70BEE4D4-1A7B-48D4-92A3-27ED7A217A4A}"/>
              </a:ext>
            </a:extLst>
          </p:cNvPr>
          <p:cNvSpPr/>
          <p:nvPr/>
        </p:nvSpPr>
        <p:spPr>
          <a:xfrm>
            <a:off x="12924437" y="6420227"/>
            <a:ext cx="1394830" cy="1015100"/>
          </a:xfrm>
          <a:prstGeom prst="roundRect">
            <a:avLst>
              <a:gd name="adj" fmla="val 16667"/>
            </a:avLst>
          </a:prstGeom>
          <a:ln>
            <a:headEnd type="none" w="sm" len="sm"/>
            <a:tailEnd type="none" w="sm" len="sm"/>
          </a:ln>
        </p:spPr>
        <p:style>
          <a:lnRef idx="1">
            <a:schemeClr val="accent6"/>
          </a:lnRef>
          <a:fillRef idx="2">
            <a:schemeClr val="accent6"/>
          </a:fillRef>
          <a:effectRef idx="1">
            <a:schemeClr val="accent6"/>
          </a:effectRef>
          <a:fontRef idx="minor">
            <a:schemeClr val="dk1"/>
          </a:fontRef>
        </p:style>
        <p:txBody>
          <a:bodyPr spcFirstLastPara="1" wrap="square" lIns="137138" tIns="68550" rIns="137138" bIns="68550" anchor="ctr" anchorCtr="0">
            <a:noAutofit/>
          </a:bodyPr>
          <a:lstStyle/>
          <a:p>
            <a:pPr algn="ctr"/>
            <a:r>
              <a:rPr lang="en-US">
                <a:solidFill>
                  <a:schemeClr val="tx1"/>
                </a:solidFill>
                <a:highlight>
                  <a:srgbClr val="FFFF00"/>
                </a:highlight>
                <a:latin typeface="Quicksand"/>
                <a:ea typeface="Quicksand"/>
                <a:cs typeface="Quicksand"/>
                <a:sym typeface="Quicksand"/>
              </a:rPr>
              <a:t>BSRGAN</a:t>
            </a:r>
            <a:endParaRPr>
              <a:solidFill>
                <a:schemeClr val="tx1"/>
              </a:solidFill>
              <a:highlight>
                <a:srgbClr val="FFFF00"/>
              </a:highlight>
              <a:latin typeface="Quicksand"/>
              <a:ea typeface="Quicksand"/>
              <a:cs typeface="Quicksand"/>
              <a:sym typeface="Quicksand"/>
            </a:endParaRPr>
          </a:p>
        </p:txBody>
      </p:sp>
      <p:cxnSp>
        <p:nvCxnSpPr>
          <p:cNvPr id="101" name="Google Shape;340;p20">
            <a:extLst>
              <a:ext uri="{FF2B5EF4-FFF2-40B4-BE49-F238E27FC236}">
                <a16:creationId xmlns:a16="http://schemas.microsoft.com/office/drawing/2014/main" id="{0E2F1CFC-3288-4E2A-ADC3-1B816107B036}"/>
              </a:ext>
            </a:extLst>
          </p:cNvPr>
          <p:cNvCxnSpPr>
            <a:cxnSpLocks/>
            <a:stCxn id="84" idx="3"/>
            <a:endCxn id="99" idx="1"/>
          </p:cNvCxnSpPr>
          <p:nvPr/>
        </p:nvCxnSpPr>
        <p:spPr>
          <a:xfrm flipV="1">
            <a:off x="12527200" y="6927777"/>
            <a:ext cx="397237" cy="1"/>
          </a:xfrm>
          <a:prstGeom prst="bentConnector3">
            <a:avLst>
              <a:gd name="adj1" fmla="val 50000"/>
            </a:avLst>
          </a:prstGeom>
          <a:noFill/>
          <a:ln w="9525" cap="flat" cmpd="sng">
            <a:solidFill>
              <a:schemeClr val="accent1"/>
            </a:solidFill>
            <a:prstDash val="solid"/>
            <a:round/>
            <a:headEnd type="none" w="sm" len="sm"/>
            <a:tailEnd type="triangle" w="med" len="med"/>
          </a:ln>
        </p:spPr>
      </p:cxnSp>
      <p:cxnSp>
        <p:nvCxnSpPr>
          <p:cNvPr id="102" name="Google Shape;340;p20">
            <a:extLst>
              <a:ext uri="{FF2B5EF4-FFF2-40B4-BE49-F238E27FC236}">
                <a16:creationId xmlns:a16="http://schemas.microsoft.com/office/drawing/2014/main" id="{091B0EEC-3481-4ECF-94A2-D5AAFDCD3D0E}"/>
              </a:ext>
            </a:extLst>
          </p:cNvPr>
          <p:cNvCxnSpPr>
            <a:cxnSpLocks/>
            <a:stCxn id="99" idx="0"/>
            <a:endCxn id="71" idx="2"/>
          </p:cNvCxnSpPr>
          <p:nvPr/>
        </p:nvCxnSpPr>
        <p:spPr>
          <a:xfrm rot="16200000" flipV="1">
            <a:off x="12776768" y="5575143"/>
            <a:ext cx="797157" cy="893012"/>
          </a:xfrm>
          <a:prstGeom prst="bentConnector3">
            <a:avLst>
              <a:gd name="adj1" fmla="val 50000"/>
            </a:avLst>
          </a:prstGeom>
          <a:noFill/>
          <a:ln w="9525" cap="flat" cmpd="sng">
            <a:solidFill>
              <a:schemeClr val="accent1"/>
            </a:solidFill>
            <a:prstDash val="solid"/>
            <a:round/>
            <a:headEnd type="none" w="sm" len="sm"/>
            <a:tailEnd type="triangle" w="med" len="med"/>
          </a:ln>
        </p:spPr>
      </p:cxn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1F0F0"/>
        </a:solidFill>
        <a:effectLst/>
      </p:bgPr>
    </p:bg>
    <p:spTree>
      <p:nvGrpSpPr>
        <p:cNvPr id="1" name=""/>
        <p:cNvGrpSpPr/>
        <p:nvPr/>
      </p:nvGrpSpPr>
      <p:grpSpPr>
        <a:xfrm>
          <a:off x="0" y="0"/>
          <a:ext cx="0" cy="0"/>
          <a:chOff x="0" y="0"/>
          <a:chExt cx="0" cy="0"/>
        </a:xfrm>
      </p:grpSpPr>
      <p:sp>
        <p:nvSpPr>
          <p:cNvPr id="2" name="TextBox 2"/>
          <p:cNvSpPr txBox="1"/>
          <p:nvPr/>
        </p:nvSpPr>
        <p:spPr>
          <a:xfrm>
            <a:off x="1028700" y="1150774"/>
            <a:ext cx="16840795" cy="450215"/>
          </a:xfrm>
          <a:prstGeom prst="rect">
            <a:avLst/>
          </a:prstGeom>
        </p:spPr>
        <p:txBody>
          <a:bodyPr lIns="0" tIns="0" rIns="0" bIns="0" rtlCol="0" anchor="t">
            <a:spAutoFit/>
          </a:bodyPr>
          <a:lstStyle/>
          <a:p>
            <a:pPr algn="ctr">
              <a:lnSpc>
                <a:spcPts val="3639"/>
              </a:lnSpc>
              <a:spcBef>
                <a:spcPct val="0"/>
              </a:spcBef>
            </a:pPr>
            <a:endParaRPr lang="en-US" sz="2750" spc="-69">
              <a:solidFill>
                <a:srgbClr val="000000"/>
              </a:solidFill>
              <a:latin typeface="Cardo"/>
              <a:ea typeface="Cardo"/>
              <a:cs typeface="Cardo"/>
            </a:endParaRPr>
          </a:p>
        </p:txBody>
      </p:sp>
      <p:sp>
        <p:nvSpPr>
          <p:cNvPr id="3" name="TextBox 3"/>
          <p:cNvSpPr txBox="1"/>
          <p:nvPr/>
        </p:nvSpPr>
        <p:spPr>
          <a:xfrm>
            <a:off x="723601" y="-19050"/>
            <a:ext cx="16840795" cy="874395"/>
          </a:xfrm>
          <a:prstGeom prst="rect">
            <a:avLst/>
          </a:prstGeom>
        </p:spPr>
        <p:txBody>
          <a:bodyPr lIns="0" tIns="0" rIns="0" bIns="0" rtlCol="0" anchor="t">
            <a:spAutoFit/>
          </a:bodyPr>
          <a:lstStyle/>
          <a:p>
            <a:pPr algn="ctr">
              <a:lnSpc>
                <a:spcPts val="7020"/>
              </a:lnSpc>
              <a:spcBef>
                <a:spcPct val="0"/>
              </a:spcBef>
            </a:pPr>
            <a:r>
              <a:rPr lang="en-US" sz="5400" spc="-135">
                <a:solidFill>
                  <a:srgbClr val="000000"/>
                </a:solidFill>
                <a:latin typeface="Cardo"/>
                <a:ea typeface="Cardo"/>
                <a:cs typeface="Cardo"/>
              </a:rPr>
              <a:t>Dataset</a:t>
            </a:r>
          </a:p>
        </p:txBody>
      </p:sp>
      <p:sp>
        <p:nvSpPr>
          <p:cNvPr id="5" name="AutoShape 3">
            <a:extLst>
              <a:ext uri="{FF2B5EF4-FFF2-40B4-BE49-F238E27FC236}">
                <a16:creationId xmlns:a16="http://schemas.microsoft.com/office/drawing/2014/main" id="{1A536A31-EA34-4CBC-98E6-9AFA4CFB4789}"/>
              </a:ext>
            </a:extLst>
          </p:cNvPr>
          <p:cNvSpPr/>
          <p:nvPr/>
        </p:nvSpPr>
        <p:spPr>
          <a:xfrm flipH="1">
            <a:off x="18463258" y="4762"/>
            <a:ext cx="530503" cy="10287000"/>
          </a:xfrm>
          <a:prstGeom prst="rect">
            <a:avLst/>
          </a:prstGeom>
          <a:solidFill>
            <a:srgbClr val="598688"/>
          </a:solidFill>
        </p:spPr>
      </p:sp>
      <p:sp>
        <p:nvSpPr>
          <p:cNvPr id="6" name="AutoShape 2">
            <a:extLst>
              <a:ext uri="{FF2B5EF4-FFF2-40B4-BE49-F238E27FC236}">
                <a16:creationId xmlns:a16="http://schemas.microsoft.com/office/drawing/2014/main" id="{109AF50C-AECC-49FF-A1BD-F5D1A8EA59BF}"/>
              </a:ext>
            </a:extLst>
          </p:cNvPr>
          <p:cNvSpPr/>
          <p:nvPr/>
        </p:nvSpPr>
        <p:spPr>
          <a:xfrm flipH="1">
            <a:off x="17982899" y="-19050"/>
            <a:ext cx="350520" cy="10287000"/>
          </a:xfrm>
          <a:prstGeom prst="rect">
            <a:avLst/>
          </a:prstGeom>
          <a:solidFill>
            <a:srgbClr val="C7C6C6"/>
          </a:solidFill>
        </p:spPr>
      </p:sp>
      <p:sp>
        <p:nvSpPr>
          <p:cNvPr id="8" name="TextBox 4">
            <a:extLst>
              <a:ext uri="{FF2B5EF4-FFF2-40B4-BE49-F238E27FC236}">
                <a16:creationId xmlns:a16="http://schemas.microsoft.com/office/drawing/2014/main" id="{E541C569-41FF-5A9B-B776-0573E607FB4C}"/>
              </a:ext>
            </a:extLst>
          </p:cNvPr>
          <p:cNvSpPr txBox="1"/>
          <p:nvPr/>
        </p:nvSpPr>
        <p:spPr>
          <a:xfrm>
            <a:off x="1028700" y="860947"/>
            <a:ext cx="8933631" cy="8601073"/>
          </a:xfrm>
          <a:prstGeom prst="rect">
            <a:avLst/>
          </a:prstGeom>
        </p:spPr>
        <p:txBody>
          <a:bodyPr wrap="square" lIns="0" tIns="0" rIns="0" bIns="0" rtlCol="0" anchor="t">
            <a:spAutoFit/>
          </a:bodyPr>
          <a:lstStyle/>
          <a:p>
            <a:pPr marL="457200" indent="-457200">
              <a:lnSpc>
                <a:spcPts val="4713"/>
              </a:lnSpc>
              <a:buFont typeface="Arial"/>
              <a:buChar char="•"/>
            </a:pPr>
            <a:endParaRPr lang="en-US" sz="3400" spc="-84">
              <a:solidFill>
                <a:srgbClr val="598688"/>
              </a:solidFill>
              <a:latin typeface="Calibri"/>
              <a:ea typeface="Cardo"/>
              <a:cs typeface="Calibri"/>
            </a:endParaRPr>
          </a:p>
          <a:p>
            <a:pPr marL="914400" lvl="1" indent="-457200">
              <a:buFont typeface="Arial"/>
              <a:buChar char="•"/>
            </a:pPr>
            <a:r>
              <a:rPr lang="en-US" sz="3200" spc="-84">
                <a:solidFill>
                  <a:srgbClr val="000000"/>
                </a:solidFill>
                <a:latin typeface="Cardo"/>
                <a:ea typeface="Cardo"/>
                <a:cs typeface="Arial"/>
              </a:rPr>
              <a:t>We used crowd-sourced Emotional Multimodal Actors or CREMA-D for our model.</a:t>
            </a:r>
          </a:p>
          <a:p>
            <a:pPr marL="914400" lvl="1" indent="-457200">
              <a:buFont typeface="Arial,Sans-Serif"/>
              <a:buChar char="•"/>
            </a:pPr>
            <a:r>
              <a:rPr lang="en-US" sz="3200" spc="-84">
                <a:solidFill>
                  <a:srgbClr val="000000"/>
                </a:solidFill>
                <a:latin typeface="Cardo"/>
                <a:ea typeface="Cardo"/>
                <a:cs typeface="Arial"/>
              </a:rPr>
              <a:t> It contains 7,442 original clips from 91 actors who were made to speak short phrases from 12 sentences while displaying a wide range of emotions, specifically anger, disgust, fear, happiness, neutral and sadness. </a:t>
            </a:r>
          </a:p>
          <a:p>
            <a:pPr marL="914400" lvl="1" indent="-457200">
              <a:buFont typeface="Arial,Sans-Serif"/>
              <a:buChar char="•"/>
            </a:pPr>
            <a:r>
              <a:rPr lang="en-US" sz="3200" spc="-84">
                <a:solidFill>
                  <a:srgbClr val="000000"/>
                </a:solidFill>
                <a:latin typeface="Cardo"/>
                <a:ea typeface="Cardo"/>
                <a:cs typeface="Arial"/>
              </a:rPr>
              <a:t>These videos are sampled at 30 Frames per second(FPS), while the speech is sampled at 44.1 kHz. The videos have an image resolution of 480x360. </a:t>
            </a:r>
          </a:p>
          <a:p>
            <a:pPr marL="914400" lvl="1" indent="-457200">
              <a:buFont typeface="Arial,Sans-Serif"/>
              <a:buChar char="•"/>
            </a:pPr>
            <a:r>
              <a:rPr lang="en-US" sz="3200" spc="-84">
                <a:solidFill>
                  <a:srgbClr val="000000"/>
                </a:solidFill>
                <a:latin typeface="Cardo"/>
                <a:ea typeface="Cardo"/>
                <a:cs typeface="Arial"/>
              </a:rPr>
              <a:t>The pre-processing of the dataset used in the model includes </a:t>
            </a:r>
            <a:r>
              <a:rPr lang="en-US" sz="3200" spc="-84" err="1">
                <a:solidFill>
                  <a:srgbClr val="000000"/>
                </a:solidFill>
                <a:latin typeface="Cardo"/>
                <a:ea typeface="Cardo"/>
                <a:cs typeface="Arial"/>
              </a:rPr>
              <a:t>downsampling</a:t>
            </a:r>
            <a:r>
              <a:rPr lang="en-US" sz="3200" spc="-84">
                <a:solidFill>
                  <a:srgbClr val="000000"/>
                </a:solidFill>
                <a:latin typeface="Cardo"/>
                <a:ea typeface="Cardo"/>
                <a:cs typeface="Arial"/>
              </a:rPr>
              <a:t> the video to 25 FPS and audio to 8 KHz.</a:t>
            </a:r>
            <a:endParaRPr lang="en-US" sz="3200" spc="-84">
              <a:latin typeface="Cardo"/>
              <a:ea typeface="Cardo"/>
              <a:cs typeface="Arial"/>
            </a:endParaRPr>
          </a:p>
          <a:p>
            <a:pPr>
              <a:buFont typeface="Arial"/>
              <a:buChar char="•"/>
            </a:pPr>
            <a:endParaRPr lang="en-US" sz="3400" spc="-84">
              <a:solidFill>
                <a:srgbClr val="598688"/>
              </a:solidFill>
              <a:latin typeface="Calibri"/>
              <a:ea typeface="Cardo"/>
              <a:cs typeface="Calibri"/>
            </a:endParaRPr>
          </a:p>
          <a:p>
            <a:pPr marL="457200" indent="-457200">
              <a:lnSpc>
                <a:spcPts val="4713"/>
              </a:lnSpc>
              <a:buFont typeface="Arial"/>
              <a:buChar char="•"/>
            </a:pPr>
            <a:endParaRPr lang="en-US" sz="3350" spc="-84">
              <a:solidFill>
                <a:srgbClr val="598688"/>
              </a:solidFill>
              <a:latin typeface="Cardo"/>
              <a:ea typeface="Cardo"/>
              <a:cs typeface="Cardo"/>
            </a:endParaRPr>
          </a:p>
        </p:txBody>
      </p:sp>
      <p:sp>
        <p:nvSpPr>
          <p:cNvPr id="12" name="TextBox 11">
            <a:extLst>
              <a:ext uri="{FF2B5EF4-FFF2-40B4-BE49-F238E27FC236}">
                <a16:creationId xmlns:a16="http://schemas.microsoft.com/office/drawing/2014/main" id="{BCE7D015-687A-1CEF-6EEE-07D15FC094E2}"/>
              </a:ext>
            </a:extLst>
          </p:cNvPr>
          <p:cNvSpPr txBox="1"/>
          <p:nvPr/>
        </p:nvSpPr>
        <p:spPr>
          <a:xfrm>
            <a:off x="10271760" y="9231390"/>
            <a:ext cx="801624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Fig 5.</a:t>
            </a:r>
            <a:r>
              <a:rPr lang="en-US">
                <a:solidFill>
                  <a:srgbClr val="000000"/>
                </a:solidFill>
              </a:rPr>
              <a:t> </a:t>
            </a:r>
            <a:r>
              <a:rPr lang="en-US">
                <a:solidFill>
                  <a:srgbClr val="111111"/>
                </a:solidFill>
              </a:rPr>
              <a:t>Examples of frames from the CREMA-D dataset along with the corresponding emotion labels.</a:t>
            </a:r>
            <a:endParaRPr lang="en-US">
              <a:cs typeface="Calibri"/>
            </a:endParaRPr>
          </a:p>
          <a:p>
            <a:endParaRPr lang="en-US">
              <a:cs typeface="Calibri"/>
            </a:endParaRPr>
          </a:p>
        </p:txBody>
      </p:sp>
      <p:grpSp>
        <p:nvGrpSpPr>
          <p:cNvPr id="14" name="Group 13">
            <a:extLst>
              <a:ext uri="{FF2B5EF4-FFF2-40B4-BE49-F238E27FC236}">
                <a16:creationId xmlns:a16="http://schemas.microsoft.com/office/drawing/2014/main" id="{C6EAEBA2-B9E6-4468-84B8-12D23E51EB93}"/>
              </a:ext>
            </a:extLst>
          </p:cNvPr>
          <p:cNvGrpSpPr/>
          <p:nvPr/>
        </p:nvGrpSpPr>
        <p:grpSpPr>
          <a:xfrm>
            <a:off x="12435839" y="1303596"/>
            <a:ext cx="2865158" cy="2563315"/>
            <a:chOff x="12435839" y="1303596"/>
            <a:chExt cx="2865158" cy="2563315"/>
          </a:xfrm>
        </p:grpSpPr>
        <p:pic>
          <p:nvPicPr>
            <p:cNvPr id="9" name="Picture 9">
              <a:extLst>
                <a:ext uri="{FF2B5EF4-FFF2-40B4-BE49-F238E27FC236}">
                  <a16:creationId xmlns:a16="http://schemas.microsoft.com/office/drawing/2014/main" id="{D80D4E6E-8CA9-9C45-87C3-94C46B4D551C}"/>
                </a:ext>
              </a:extLst>
            </p:cNvPr>
            <p:cNvPicPr>
              <a:picLocks noChangeAspect="1"/>
            </p:cNvPicPr>
            <p:nvPr/>
          </p:nvPicPr>
          <p:blipFill rotWithShape="1">
            <a:blip r:embed="rId2"/>
            <a:srcRect l="-42" t="610" r="65023" b="14024"/>
            <a:stretch/>
          </p:blipFill>
          <p:spPr>
            <a:xfrm>
              <a:off x="12446000" y="1303596"/>
              <a:ext cx="2854997" cy="2139021"/>
            </a:xfrm>
            <a:prstGeom prst="rect">
              <a:avLst/>
            </a:prstGeom>
          </p:spPr>
        </p:pic>
        <p:sp>
          <p:nvSpPr>
            <p:cNvPr id="4" name="TextBox 3">
              <a:extLst>
                <a:ext uri="{FF2B5EF4-FFF2-40B4-BE49-F238E27FC236}">
                  <a16:creationId xmlns:a16="http://schemas.microsoft.com/office/drawing/2014/main" id="{91935760-833C-45B1-D3C1-CFA79E76DCB2}"/>
                </a:ext>
              </a:extLst>
            </p:cNvPr>
            <p:cNvSpPr txBox="1"/>
            <p:nvPr/>
          </p:nvSpPr>
          <p:spPr>
            <a:xfrm>
              <a:off x="12435839" y="3497579"/>
              <a:ext cx="283463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cs typeface="Calibri"/>
                </a:rPr>
                <a:t>neutral</a:t>
              </a:r>
              <a:endParaRPr lang="en-US"/>
            </a:p>
          </p:txBody>
        </p:sp>
      </p:grpSp>
      <p:grpSp>
        <p:nvGrpSpPr>
          <p:cNvPr id="16" name="Group 15">
            <a:extLst>
              <a:ext uri="{FF2B5EF4-FFF2-40B4-BE49-F238E27FC236}">
                <a16:creationId xmlns:a16="http://schemas.microsoft.com/office/drawing/2014/main" id="{EABB7345-7014-470A-8BB7-8157A30B84B4}"/>
              </a:ext>
            </a:extLst>
          </p:cNvPr>
          <p:cNvGrpSpPr/>
          <p:nvPr/>
        </p:nvGrpSpPr>
        <p:grpSpPr>
          <a:xfrm>
            <a:off x="12435838" y="6589686"/>
            <a:ext cx="2860182" cy="2641704"/>
            <a:chOff x="12435838" y="6589686"/>
            <a:chExt cx="2860182" cy="2641704"/>
          </a:xfrm>
        </p:grpSpPr>
        <p:pic>
          <p:nvPicPr>
            <p:cNvPr id="11" name="Picture 11">
              <a:extLst>
                <a:ext uri="{FF2B5EF4-FFF2-40B4-BE49-F238E27FC236}">
                  <a16:creationId xmlns:a16="http://schemas.microsoft.com/office/drawing/2014/main" id="{FF89F6F0-E09A-3F04-5135-27BA7A57C222}"/>
                </a:ext>
              </a:extLst>
            </p:cNvPr>
            <p:cNvPicPr>
              <a:picLocks noChangeAspect="1"/>
            </p:cNvPicPr>
            <p:nvPr/>
          </p:nvPicPr>
          <p:blipFill rotWithShape="1">
            <a:blip r:embed="rId3"/>
            <a:srcRect l="68926" r="165" b="14258"/>
            <a:stretch/>
          </p:blipFill>
          <p:spPr>
            <a:xfrm>
              <a:off x="12446000" y="6589686"/>
              <a:ext cx="2850020" cy="2266725"/>
            </a:xfrm>
            <a:prstGeom prst="rect">
              <a:avLst/>
            </a:prstGeom>
          </p:spPr>
        </p:pic>
        <p:sp>
          <p:nvSpPr>
            <p:cNvPr id="7" name="TextBox 6">
              <a:extLst>
                <a:ext uri="{FF2B5EF4-FFF2-40B4-BE49-F238E27FC236}">
                  <a16:creationId xmlns:a16="http://schemas.microsoft.com/office/drawing/2014/main" id="{111D15FD-4DE8-CC45-5640-9D1DBABC9461}"/>
                </a:ext>
              </a:extLst>
            </p:cNvPr>
            <p:cNvSpPr txBox="1"/>
            <p:nvPr/>
          </p:nvSpPr>
          <p:spPr>
            <a:xfrm>
              <a:off x="12435838" y="8862058"/>
              <a:ext cx="283463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cs typeface="Calibri"/>
                </a:rPr>
                <a:t>Disgust</a:t>
              </a:r>
            </a:p>
          </p:txBody>
        </p:sp>
      </p:grpSp>
      <p:grpSp>
        <p:nvGrpSpPr>
          <p:cNvPr id="15" name="Group 14">
            <a:extLst>
              <a:ext uri="{FF2B5EF4-FFF2-40B4-BE49-F238E27FC236}">
                <a16:creationId xmlns:a16="http://schemas.microsoft.com/office/drawing/2014/main" id="{2458A1B2-4B28-4A01-A6F6-A9BC06FE16A3}"/>
              </a:ext>
            </a:extLst>
          </p:cNvPr>
          <p:cNvGrpSpPr/>
          <p:nvPr/>
        </p:nvGrpSpPr>
        <p:grpSpPr>
          <a:xfrm>
            <a:off x="12435838" y="3904555"/>
            <a:ext cx="2862888" cy="2642517"/>
            <a:chOff x="12435838" y="3921873"/>
            <a:chExt cx="2862888" cy="2642517"/>
          </a:xfrm>
        </p:grpSpPr>
        <p:pic>
          <p:nvPicPr>
            <p:cNvPr id="10" name="Picture 10">
              <a:extLst>
                <a:ext uri="{FF2B5EF4-FFF2-40B4-BE49-F238E27FC236}">
                  <a16:creationId xmlns:a16="http://schemas.microsoft.com/office/drawing/2014/main" id="{40BF8FA5-C402-9261-6602-5D5F273AD35A}"/>
                </a:ext>
              </a:extLst>
            </p:cNvPr>
            <p:cNvPicPr>
              <a:picLocks noChangeAspect="1"/>
            </p:cNvPicPr>
            <p:nvPr/>
          </p:nvPicPr>
          <p:blipFill rotWithShape="1">
            <a:blip r:embed="rId2"/>
            <a:srcRect l="35575" r="31618" b="14451"/>
            <a:stretch/>
          </p:blipFill>
          <p:spPr>
            <a:xfrm>
              <a:off x="12449382" y="3921873"/>
              <a:ext cx="2849344" cy="2260776"/>
            </a:xfrm>
            <a:prstGeom prst="rect">
              <a:avLst/>
            </a:prstGeom>
          </p:spPr>
        </p:pic>
        <p:sp>
          <p:nvSpPr>
            <p:cNvPr id="13" name="TextBox 12">
              <a:extLst>
                <a:ext uri="{FF2B5EF4-FFF2-40B4-BE49-F238E27FC236}">
                  <a16:creationId xmlns:a16="http://schemas.microsoft.com/office/drawing/2014/main" id="{EEF4510C-6A1B-2C7F-DDA1-7728E1B07CA5}"/>
                </a:ext>
              </a:extLst>
            </p:cNvPr>
            <p:cNvSpPr txBox="1"/>
            <p:nvPr/>
          </p:nvSpPr>
          <p:spPr>
            <a:xfrm>
              <a:off x="12435838" y="6195058"/>
              <a:ext cx="283463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cs typeface="Calibri"/>
                </a:rPr>
                <a:t>happy</a:t>
              </a:r>
            </a:p>
          </p:txBody>
        </p:sp>
      </p:grpSp>
      <p:sp>
        <p:nvSpPr>
          <p:cNvPr id="19" name="Footer Placeholder 18">
            <a:extLst>
              <a:ext uri="{FF2B5EF4-FFF2-40B4-BE49-F238E27FC236}">
                <a16:creationId xmlns:a16="http://schemas.microsoft.com/office/drawing/2014/main" id="{7C56F2AE-3E42-4346-9FB2-3F97322398F7}"/>
              </a:ext>
            </a:extLst>
          </p:cNvPr>
          <p:cNvSpPr>
            <a:spLocks noGrp="1"/>
          </p:cNvSpPr>
          <p:nvPr>
            <p:ph type="ftr" sz="quarter" idx="11"/>
          </p:nvPr>
        </p:nvSpPr>
        <p:spPr>
          <a:xfrm>
            <a:off x="15217140" y="9812596"/>
            <a:ext cx="2895600" cy="365125"/>
          </a:xfrm>
        </p:spPr>
        <p:txBody>
          <a:bodyPr/>
          <a:lstStyle/>
          <a:p>
            <a:r>
              <a:rPr lang="da-DK" sz="1600">
                <a:solidFill>
                  <a:schemeClr val="tx1"/>
                </a:solidFill>
                <a:latin typeface="Cardo" panose="020B0604020202020204" charset="-79"/>
                <a:ea typeface="Cardo" panose="020B0604020202020204" charset="-79"/>
                <a:cs typeface="Cardo" panose="020B0604020202020204" charset="-79"/>
              </a:rPr>
              <a:t>Ref (Cao et al., 2014) [5]</a:t>
            </a:r>
            <a:endParaRPr lang="en-US" sz="1600">
              <a:solidFill>
                <a:schemeClr val="tx1"/>
              </a:solidFill>
              <a:latin typeface="Cardo" panose="020B0604020202020204" charset="-79"/>
              <a:ea typeface="Cardo" panose="020B0604020202020204" charset="-79"/>
              <a:cs typeface="Cardo" panose="020B0604020202020204" charset="-79"/>
            </a:endParaRPr>
          </a:p>
        </p:txBody>
      </p:sp>
    </p:spTree>
    <p:extLst>
      <p:ext uri="{BB962C8B-B14F-4D97-AF65-F5344CB8AC3E}">
        <p14:creationId xmlns:p14="http://schemas.microsoft.com/office/powerpoint/2010/main" val="19535298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par>
                          <p:cTn id="8" fill="hold">
                            <p:stCondLst>
                              <p:cond delay="500"/>
                            </p:stCondLst>
                            <p:childTnLst>
                              <p:par>
                                <p:cTn id="9" presetID="10" presetClass="exit" presetSubtype="0" fill="hold" nodeType="afterEffect">
                                  <p:stCondLst>
                                    <p:cond delay="500"/>
                                  </p:stCondLst>
                                  <p:childTnLst>
                                    <p:animEffect transition="out" filter="fade">
                                      <p:cBhvr>
                                        <p:cTn id="10" dur="500"/>
                                        <p:tgtEl>
                                          <p:spTgt spid="14"/>
                                        </p:tgtEl>
                                      </p:cBhvr>
                                    </p:animEffect>
                                    <p:set>
                                      <p:cBhvr>
                                        <p:cTn id="11" dur="1" fill="hold">
                                          <p:stCondLst>
                                            <p:cond delay="499"/>
                                          </p:stCondLst>
                                        </p:cTn>
                                        <p:tgtEl>
                                          <p:spTgt spid="14"/>
                                        </p:tgtEl>
                                        <p:attrNameLst>
                                          <p:attrName>style.visibility</p:attrName>
                                        </p:attrNameLst>
                                      </p:cBhvr>
                                      <p:to>
                                        <p:strVal val="hidden"/>
                                      </p:to>
                                    </p:set>
                                  </p:childTnLst>
                                </p:cTn>
                              </p:par>
                              <p:par>
                                <p:cTn id="12" presetID="10" presetClass="entr" presetSubtype="0" fill="hold" nodeType="withEffect">
                                  <p:stCondLst>
                                    <p:cond delay="500"/>
                                  </p:stCondLst>
                                  <p:childTnLst>
                                    <p:set>
                                      <p:cBhvr>
                                        <p:cTn id="13" dur="1" fill="hold">
                                          <p:stCondLst>
                                            <p:cond delay="0"/>
                                          </p:stCondLst>
                                        </p:cTn>
                                        <p:tgtEl>
                                          <p:spTgt spid="15"/>
                                        </p:tgtEl>
                                        <p:attrNameLst>
                                          <p:attrName>style.visibility</p:attrName>
                                        </p:attrNameLst>
                                      </p:cBhvr>
                                      <p:to>
                                        <p:strVal val="visible"/>
                                      </p:to>
                                    </p:set>
                                    <p:animEffect transition="in" filter="fade">
                                      <p:cBhvr>
                                        <p:cTn id="14" dur="500"/>
                                        <p:tgtEl>
                                          <p:spTgt spid="15"/>
                                        </p:tgtEl>
                                      </p:cBhvr>
                                    </p:animEffect>
                                  </p:childTnLst>
                                </p:cTn>
                              </p:par>
                            </p:childTnLst>
                          </p:cTn>
                        </p:par>
                        <p:par>
                          <p:cTn id="15" fill="hold">
                            <p:stCondLst>
                              <p:cond delay="1500"/>
                            </p:stCondLst>
                            <p:childTnLst>
                              <p:par>
                                <p:cTn id="16" presetID="10" presetClass="exit" presetSubtype="0" fill="hold" nodeType="afterEffect">
                                  <p:stCondLst>
                                    <p:cond delay="500"/>
                                  </p:stCondLst>
                                  <p:childTnLst>
                                    <p:animEffect transition="out" filter="fade">
                                      <p:cBhvr>
                                        <p:cTn id="17" dur="500"/>
                                        <p:tgtEl>
                                          <p:spTgt spid="15"/>
                                        </p:tgtEl>
                                      </p:cBhvr>
                                    </p:animEffect>
                                    <p:set>
                                      <p:cBhvr>
                                        <p:cTn id="18" dur="1" fill="hold">
                                          <p:stCondLst>
                                            <p:cond delay="499"/>
                                          </p:stCondLst>
                                        </p:cTn>
                                        <p:tgtEl>
                                          <p:spTgt spid="15"/>
                                        </p:tgtEl>
                                        <p:attrNameLst>
                                          <p:attrName>style.visibility</p:attrName>
                                        </p:attrNameLst>
                                      </p:cBhvr>
                                      <p:to>
                                        <p:strVal val="hidden"/>
                                      </p:to>
                                    </p:set>
                                  </p:childTnLst>
                                </p:cTn>
                              </p:par>
                              <p:par>
                                <p:cTn id="19" presetID="10" presetClass="entr" presetSubtype="0" fill="hold" nodeType="withEffect">
                                  <p:stCondLst>
                                    <p:cond delay="50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500"/>
                                        <p:tgtEl>
                                          <p:spTgt spid="16"/>
                                        </p:tgtEl>
                                      </p:cBhvr>
                                    </p:animEffect>
                                  </p:childTnLst>
                                </p:cTn>
                              </p:par>
                            </p:childTnLst>
                          </p:cTn>
                        </p:par>
                        <p:par>
                          <p:cTn id="22" fill="hold">
                            <p:stCondLst>
                              <p:cond delay="2500"/>
                            </p:stCondLst>
                            <p:childTnLst>
                              <p:par>
                                <p:cTn id="23" presetID="10" presetClass="exit" presetSubtype="0" fill="hold" nodeType="afterEffect">
                                  <p:stCondLst>
                                    <p:cond delay="500"/>
                                  </p:stCondLst>
                                  <p:childTnLst>
                                    <p:animEffect transition="out" filter="fade">
                                      <p:cBhvr>
                                        <p:cTn id="24" dur="500"/>
                                        <p:tgtEl>
                                          <p:spTgt spid="16"/>
                                        </p:tgtEl>
                                      </p:cBhvr>
                                    </p:animEffect>
                                    <p:set>
                                      <p:cBhvr>
                                        <p:cTn id="25" dur="1" fill="hold">
                                          <p:stCondLst>
                                            <p:cond delay="499"/>
                                          </p:stCondLst>
                                        </p:cTn>
                                        <p:tgtEl>
                                          <p:spTgt spid="16"/>
                                        </p:tgtEl>
                                        <p:attrNameLst>
                                          <p:attrName>style.visibility</p:attrName>
                                        </p:attrNameLst>
                                      </p:cBhvr>
                                      <p:to>
                                        <p:strVal val="hidden"/>
                                      </p:to>
                                    </p:set>
                                  </p:childTnLst>
                                </p:cTn>
                              </p:par>
                            </p:childTnLst>
                          </p:cTn>
                        </p:par>
                        <p:par>
                          <p:cTn id="26" fill="hold">
                            <p:stCondLst>
                              <p:cond delay="3500"/>
                            </p:stCondLst>
                            <p:childTnLst>
                              <p:par>
                                <p:cTn id="27" presetID="10" presetClass="entr" presetSubtype="0" fill="hold" nodeType="afterEffect">
                                  <p:stCondLst>
                                    <p:cond delay="500"/>
                                  </p:stCondLst>
                                  <p:childTnLst>
                                    <p:set>
                                      <p:cBhvr>
                                        <p:cTn id="28" dur="1" fill="hold">
                                          <p:stCondLst>
                                            <p:cond delay="0"/>
                                          </p:stCondLst>
                                        </p:cTn>
                                        <p:tgtEl>
                                          <p:spTgt spid="14"/>
                                        </p:tgtEl>
                                        <p:attrNameLst>
                                          <p:attrName>style.visibility</p:attrName>
                                        </p:attrNameLst>
                                      </p:cBhvr>
                                      <p:to>
                                        <p:strVal val="visible"/>
                                      </p:to>
                                    </p:set>
                                    <p:animEffect transition="in" filter="fade">
                                      <p:cBhvr>
                                        <p:cTn id="29" dur="500"/>
                                        <p:tgtEl>
                                          <p:spTgt spid="14"/>
                                        </p:tgtEl>
                                      </p:cBhvr>
                                    </p:animEffect>
                                  </p:childTnLst>
                                </p:cTn>
                              </p:par>
                              <p:par>
                                <p:cTn id="30" presetID="10" presetClass="entr" presetSubtype="0" fill="hold" nodeType="withEffect">
                                  <p:stCondLst>
                                    <p:cond delay="50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500"/>
                                        <p:tgtEl>
                                          <p:spTgt spid="15"/>
                                        </p:tgtEl>
                                      </p:cBhvr>
                                    </p:animEffect>
                                  </p:childTnLst>
                                </p:cTn>
                              </p:par>
                              <p:par>
                                <p:cTn id="33" presetID="10" presetClass="entr" presetSubtype="0" fill="hold" nodeType="withEffect">
                                  <p:stCondLst>
                                    <p:cond delay="500"/>
                                  </p:stCondLst>
                                  <p:childTnLst>
                                    <p:set>
                                      <p:cBhvr>
                                        <p:cTn id="34" dur="1" fill="hold">
                                          <p:stCondLst>
                                            <p:cond delay="0"/>
                                          </p:stCondLst>
                                        </p:cTn>
                                        <p:tgtEl>
                                          <p:spTgt spid="16"/>
                                        </p:tgtEl>
                                        <p:attrNameLst>
                                          <p:attrName>style.visibility</p:attrName>
                                        </p:attrNameLst>
                                      </p:cBhvr>
                                      <p:to>
                                        <p:strVal val="visible"/>
                                      </p:to>
                                    </p:set>
                                    <p:animEffect transition="in" filter="fade">
                                      <p:cBhvr>
                                        <p:cTn id="3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1F0F0"/>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DAB8A8C-348C-1759-3BD7-22314C3C17EA}"/>
              </a:ext>
            </a:extLst>
          </p:cNvPr>
          <p:cNvSpPr txBox="1"/>
          <p:nvPr/>
        </p:nvSpPr>
        <p:spPr>
          <a:xfrm>
            <a:off x="-440999" y="290120"/>
            <a:ext cx="18364200" cy="874395"/>
          </a:xfrm>
          <a:prstGeom prst="rect">
            <a:avLst/>
          </a:prstGeom>
        </p:spPr>
        <p:txBody>
          <a:bodyPr wrap="square" lIns="0" tIns="0" rIns="0" bIns="0" rtlCol="0" anchor="t">
            <a:spAutoFit/>
          </a:bodyPr>
          <a:lstStyle/>
          <a:p>
            <a:pPr algn="ctr">
              <a:lnSpc>
                <a:spcPts val="7020"/>
              </a:lnSpc>
              <a:spcBef>
                <a:spcPct val="0"/>
              </a:spcBef>
            </a:pPr>
            <a:r>
              <a:rPr lang="en-US" sz="5400" spc="-135">
                <a:solidFill>
                  <a:srgbClr val="000000"/>
                </a:solidFill>
                <a:latin typeface="Cardo"/>
              </a:rPr>
              <a:t>Implementation </a:t>
            </a:r>
            <a:endParaRPr lang="en-US" sz="5400" spc="-135">
              <a:solidFill>
                <a:srgbClr val="000000"/>
              </a:solidFill>
              <a:latin typeface="Cardo"/>
              <a:ea typeface="Cardo"/>
              <a:cs typeface="Cardo"/>
            </a:endParaRPr>
          </a:p>
        </p:txBody>
      </p:sp>
      <p:graphicFrame>
        <p:nvGraphicFramePr>
          <p:cNvPr id="6" name="Table 5">
            <a:extLst>
              <a:ext uri="{FF2B5EF4-FFF2-40B4-BE49-F238E27FC236}">
                <a16:creationId xmlns:a16="http://schemas.microsoft.com/office/drawing/2014/main" id="{86BED65F-B9C2-9C6E-E35A-D65C97C656AC}"/>
              </a:ext>
            </a:extLst>
          </p:cNvPr>
          <p:cNvGraphicFramePr>
            <a:graphicFrameLocks noGrp="1"/>
          </p:cNvGraphicFramePr>
          <p:nvPr>
            <p:extLst>
              <p:ext uri="{D42A27DB-BD31-4B8C-83A1-F6EECF244321}">
                <p14:modId xmlns:p14="http://schemas.microsoft.com/office/powerpoint/2010/main" val="3471393770"/>
              </p:ext>
            </p:extLst>
          </p:nvPr>
        </p:nvGraphicFramePr>
        <p:xfrm>
          <a:off x="1554479" y="2468880"/>
          <a:ext cx="16163895" cy="6825100"/>
        </p:xfrm>
        <a:graphic>
          <a:graphicData uri="http://schemas.openxmlformats.org/drawingml/2006/table">
            <a:tbl>
              <a:tblPr firstRow="1" bandRow="1">
                <a:tableStyleId>{5FD0F851-EC5A-4D38-B0AD-8093EC10F338}</a:tableStyleId>
              </a:tblPr>
              <a:tblGrid>
                <a:gridCol w="3232779">
                  <a:extLst>
                    <a:ext uri="{9D8B030D-6E8A-4147-A177-3AD203B41FA5}">
                      <a16:colId xmlns:a16="http://schemas.microsoft.com/office/drawing/2014/main" val="3640275005"/>
                    </a:ext>
                  </a:extLst>
                </a:gridCol>
                <a:gridCol w="3232779">
                  <a:extLst>
                    <a:ext uri="{9D8B030D-6E8A-4147-A177-3AD203B41FA5}">
                      <a16:colId xmlns:a16="http://schemas.microsoft.com/office/drawing/2014/main" val="933697601"/>
                    </a:ext>
                  </a:extLst>
                </a:gridCol>
                <a:gridCol w="3232779">
                  <a:extLst>
                    <a:ext uri="{9D8B030D-6E8A-4147-A177-3AD203B41FA5}">
                      <a16:colId xmlns:a16="http://schemas.microsoft.com/office/drawing/2014/main" val="949238973"/>
                    </a:ext>
                  </a:extLst>
                </a:gridCol>
                <a:gridCol w="3232779">
                  <a:extLst>
                    <a:ext uri="{9D8B030D-6E8A-4147-A177-3AD203B41FA5}">
                      <a16:colId xmlns:a16="http://schemas.microsoft.com/office/drawing/2014/main" val="2800067002"/>
                    </a:ext>
                  </a:extLst>
                </a:gridCol>
                <a:gridCol w="3232779">
                  <a:extLst>
                    <a:ext uri="{9D8B030D-6E8A-4147-A177-3AD203B41FA5}">
                      <a16:colId xmlns:a16="http://schemas.microsoft.com/office/drawing/2014/main" val="2214334372"/>
                    </a:ext>
                  </a:extLst>
                </a:gridCol>
              </a:tblGrid>
              <a:tr h="795806">
                <a:tc>
                  <a:txBody>
                    <a:bodyPr/>
                    <a:lstStyle/>
                    <a:p>
                      <a:pPr rtl="0" fontAlgn="t">
                        <a:spcBef>
                          <a:spcPts val="0"/>
                        </a:spcBef>
                        <a:spcAft>
                          <a:spcPts val="0"/>
                        </a:spcAft>
                      </a:pPr>
                      <a:endParaRPr lang="en-US" sz="2400" b="1">
                        <a:solidFill>
                          <a:schemeClr val="tx1"/>
                        </a:solidFill>
                        <a:effectLst/>
                      </a:endParaRPr>
                    </a:p>
                  </a:txBody>
                  <a:tcPr marL="95250" marR="95250" marT="47625" marB="47625"/>
                </a:tc>
                <a:tc>
                  <a:txBody>
                    <a:bodyPr/>
                    <a:lstStyle/>
                    <a:p>
                      <a:pPr rtl="0" fontAlgn="t">
                        <a:spcBef>
                          <a:spcPts val="0"/>
                        </a:spcBef>
                        <a:spcAft>
                          <a:spcPts val="0"/>
                        </a:spcAft>
                      </a:pPr>
                      <a:r>
                        <a:rPr lang="en-US" sz="2400" b="0">
                          <a:solidFill>
                            <a:schemeClr val="tx1"/>
                          </a:solidFill>
                          <a:effectLst/>
                        </a:rPr>
                        <a:t>Base Paper</a:t>
                      </a:r>
                    </a:p>
                  </a:txBody>
                  <a:tcPr marL="95250" marR="95250" marT="47625" marB="47625"/>
                </a:tc>
                <a:tc>
                  <a:txBody>
                    <a:bodyPr/>
                    <a:lstStyle/>
                    <a:p>
                      <a:pPr rtl="0" fontAlgn="t">
                        <a:spcBef>
                          <a:spcPts val="0"/>
                        </a:spcBef>
                        <a:spcAft>
                          <a:spcPts val="0"/>
                        </a:spcAft>
                      </a:pPr>
                      <a:r>
                        <a:rPr lang="en-US" sz="2400" b="0">
                          <a:solidFill>
                            <a:schemeClr val="tx1"/>
                          </a:solidFill>
                          <a:effectLst/>
                        </a:rPr>
                        <a:t>Base Model</a:t>
                      </a:r>
                    </a:p>
                  </a:txBody>
                  <a:tcPr marL="95250" marR="95250" marT="47625" marB="47625"/>
                </a:tc>
                <a:tc>
                  <a:txBody>
                    <a:bodyPr/>
                    <a:lstStyle/>
                    <a:p>
                      <a:pPr rtl="0" fontAlgn="t">
                        <a:spcBef>
                          <a:spcPts val="0"/>
                        </a:spcBef>
                        <a:spcAft>
                          <a:spcPts val="0"/>
                        </a:spcAft>
                      </a:pPr>
                      <a:r>
                        <a:rPr lang="en-US" sz="2400" b="0">
                          <a:solidFill>
                            <a:schemeClr val="tx1"/>
                          </a:solidFill>
                          <a:effectLst/>
                        </a:rPr>
                        <a:t>With Se Network and Eye Loss</a:t>
                      </a:r>
                    </a:p>
                  </a:txBody>
                  <a:tcPr marL="95250" marR="95250" marT="47625" marB="47625"/>
                </a:tc>
                <a:tc>
                  <a:txBody>
                    <a:bodyPr/>
                    <a:lstStyle/>
                    <a:p>
                      <a:pPr rtl="0" fontAlgn="t">
                        <a:spcBef>
                          <a:spcPts val="0"/>
                        </a:spcBef>
                        <a:spcAft>
                          <a:spcPts val="0"/>
                        </a:spcAft>
                      </a:pPr>
                      <a:r>
                        <a:rPr lang="en-US" sz="2400" b="0">
                          <a:solidFill>
                            <a:schemeClr val="tx1"/>
                          </a:solidFill>
                          <a:effectLst/>
                        </a:rPr>
                        <a:t>On </a:t>
                      </a:r>
                      <a:r>
                        <a:rPr lang="en-US" sz="2400" b="0" err="1">
                          <a:solidFill>
                            <a:schemeClr val="tx1"/>
                          </a:solidFill>
                          <a:effectLst/>
                        </a:rPr>
                        <a:t>Dgx</a:t>
                      </a:r>
                      <a:r>
                        <a:rPr lang="en-US" sz="2400" b="0">
                          <a:solidFill>
                            <a:schemeClr val="tx1"/>
                          </a:solidFill>
                          <a:effectLst/>
                        </a:rPr>
                        <a:t> Machine</a:t>
                      </a:r>
                    </a:p>
                  </a:txBody>
                  <a:tcPr marL="95250" marR="95250" marT="47625" marB="47625"/>
                </a:tc>
                <a:extLst>
                  <a:ext uri="{0D108BD9-81ED-4DB2-BD59-A6C34878D82A}">
                    <a16:rowId xmlns:a16="http://schemas.microsoft.com/office/drawing/2014/main" val="1389419169"/>
                  </a:ext>
                </a:extLst>
              </a:tr>
              <a:tr h="795806">
                <a:tc>
                  <a:txBody>
                    <a:bodyPr/>
                    <a:lstStyle/>
                    <a:p>
                      <a:pPr rtl="0" fontAlgn="t">
                        <a:spcBef>
                          <a:spcPts val="0"/>
                        </a:spcBef>
                        <a:spcAft>
                          <a:spcPts val="0"/>
                        </a:spcAft>
                      </a:pPr>
                      <a:r>
                        <a:rPr lang="en-US" sz="2400" b="1">
                          <a:solidFill>
                            <a:schemeClr val="tx1"/>
                          </a:solidFill>
                          <a:effectLst/>
                        </a:rPr>
                        <a:t>Dataset used</a:t>
                      </a:r>
                    </a:p>
                  </a:txBody>
                  <a:tcPr marL="95250" marR="95250" marT="47625" marB="47625"/>
                </a:tc>
                <a:tc>
                  <a:txBody>
                    <a:bodyPr/>
                    <a:lstStyle/>
                    <a:p>
                      <a:pPr rtl="0" fontAlgn="t">
                        <a:spcBef>
                          <a:spcPts val="0"/>
                        </a:spcBef>
                        <a:spcAft>
                          <a:spcPts val="0"/>
                        </a:spcAft>
                      </a:pPr>
                      <a:r>
                        <a:rPr lang="en-US" sz="2400" b="0">
                          <a:solidFill>
                            <a:schemeClr val="tx1"/>
                          </a:solidFill>
                          <a:effectLst/>
                        </a:rPr>
                        <a:t>CREMA-D</a:t>
                      </a:r>
                    </a:p>
                  </a:txBody>
                  <a:tcPr marL="95250" marR="95250" marT="47625" marB="47625"/>
                </a:tc>
                <a:tc>
                  <a:txBody>
                    <a:bodyPr/>
                    <a:lstStyle/>
                    <a:p>
                      <a:pPr rtl="0" fontAlgn="t">
                        <a:spcBef>
                          <a:spcPts val="0"/>
                        </a:spcBef>
                        <a:spcAft>
                          <a:spcPts val="0"/>
                        </a:spcAft>
                      </a:pPr>
                      <a:r>
                        <a:rPr lang="en-US" sz="2400" b="0">
                          <a:solidFill>
                            <a:schemeClr val="tx1"/>
                          </a:solidFill>
                          <a:effectLst/>
                        </a:rPr>
                        <a:t>CREMA-D</a:t>
                      </a:r>
                    </a:p>
                  </a:txBody>
                  <a:tcPr marL="95250" marR="95250" marT="47625" marB="47625"/>
                </a:tc>
                <a:tc>
                  <a:txBody>
                    <a:bodyPr/>
                    <a:lstStyle/>
                    <a:p>
                      <a:pPr rtl="0" fontAlgn="t">
                        <a:spcBef>
                          <a:spcPts val="0"/>
                        </a:spcBef>
                        <a:spcAft>
                          <a:spcPts val="0"/>
                        </a:spcAft>
                      </a:pPr>
                      <a:r>
                        <a:rPr lang="en-US" sz="2400" b="0">
                          <a:solidFill>
                            <a:schemeClr val="tx1"/>
                          </a:solidFill>
                          <a:effectLst/>
                        </a:rPr>
                        <a:t>CREMA-D</a:t>
                      </a:r>
                    </a:p>
                  </a:txBody>
                  <a:tcPr marL="95250" marR="95250" marT="47625" marB="47625"/>
                </a:tc>
                <a:tc>
                  <a:txBody>
                    <a:bodyPr/>
                    <a:lstStyle/>
                    <a:p>
                      <a:pPr rtl="0" fontAlgn="t">
                        <a:spcBef>
                          <a:spcPts val="0"/>
                        </a:spcBef>
                        <a:spcAft>
                          <a:spcPts val="0"/>
                        </a:spcAft>
                      </a:pPr>
                      <a:r>
                        <a:rPr lang="en-US" sz="2400" b="0">
                          <a:solidFill>
                            <a:schemeClr val="tx1"/>
                          </a:solidFill>
                          <a:effectLst/>
                        </a:rPr>
                        <a:t>CREMA-D</a:t>
                      </a:r>
                    </a:p>
                  </a:txBody>
                  <a:tcPr marL="95250" marR="95250" marT="47625" marB="47625"/>
                </a:tc>
                <a:extLst>
                  <a:ext uri="{0D108BD9-81ED-4DB2-BD59-A6C34878D82A}">
                    <a16:rowId xmlns:a16="http://schemas.microsoft.com/office/drawing/2014/main" val="379091042"/>
                  </a:ext>
                </a:extLst>
              </a:tr>
              <a:tr h="795806">
                <a:tc>
                  <a:txBody>
                    <a:bodyPr/>
                    <a:lstStyle/>
                    <a:p>
                      <a:pPr rtl="0" fontAlgn="t">
                        <a:spcBef>
                          <a:spcPts val="0"/>
                        </a:spcBef>
                        <a:spcAft>
                          <a:spcPts val="0"/>
                        </a:spcAft>
                      </a:pPr>
                      <a:r>
                        <a:rPr lang="en-US" sz="2400" b="1">
                          <a:solidFill>
                            <a:schemeClr val="tx1"/>
                          </a:solidFill>
                          <a:effectLst/>
                        </a:rPr>
                        <a:t>No. of videos used for training</a:t>
                      </a:r>
                    </a:p>
                  </a:txBody>
                  <a:tcPr marL="95250" marR="95250" marT="47625" marB="47625"/>
                </a:tc>
                <a:tc>
                  <a:txBody>
                    <a:bodyPr/>
                    <a:lstStyle/>
                    <a:p>
                      <a:pPr rtl="0" fontAlgn="t">
                        <a:spcBef>
                          <a:spcPts val="0"/>
                        </a:spcBef>
                        <a:spcAft>
                          <a:spcPts val="0"/>
                        </a:spcAft>
                      </a:pPr>
                      <a:r>
                        <a:rPr lang="en-US" sz="2400">
                          <a:solidFill>
                            <a:schemeClr val="tx1"/>
                          </a:solidFill>
                          <a:effectLst/>
                        </a:rPr>
                        <a:t>7442</a:t>
                      </a:r>
                    </a:p>
                  </a:txBody>
                  <a:tcPr marL="95250" marR="95250" marT="47625" marB="47625"/>
                </a:tc>
                <a:tc>
                  <a:txBody>
                    <a:bodyPr/>
                    <a:lstStyle/>
                    <a:p>
                      <a:pPr rtl="0" fontAlgn="t">
                        <a:spcBef>
                          <a:spcPts val="0"/>
                        </a:spcBef>
                        <a:spcAft>
                          <a:spcPts val="0"/>
                        </a:spcAft>
                      </a:pPr>
                      <a:r>
                        <a:rPr lang="en-US" sz="2400">
                          <a:solidFill>
                            <a:schemeClr val="tx1"/>
                          </a:solidFill>
                          <a:effectLst/>
                        </a:rPr>
                        <a:t>100</a:t>
                      </a:r>
                    </a:p>
                  </a:txBody>
                  <a:tcPr marL="95250" marR="95250" marT="47625" marB="47625"/>
                </a:tc>
                <a:tc>
                  <a:txBody>
                    <a:bodyPr/>
                    <a:lstStyle/>
                    <a:p>
                      <a:pPr rtl="0" fontAlgn="t">
                        <a:spcBef>
                          <a:spcPts val="0"/>
                        </a:spcBef>
                        <a:spcAft>
                          <a:spcPts val="0"/>
                        </a:spcAft>
                      </a:pPr>
                      <a:r>
                        <a:rPr lang="en-US" sz="2400">
                          <a:solidFill>
                            <a:schemeClr val="tx1"/>
                          </a:solidFill>
                          <a:effectLst/>
                        </a:rPr>
                        <a:t>100</a:t>
                      </a:r>
                    </a:p>
                  </a:txBody>
                  <a:tcPr marL="95250" marR="95250" marT="47625" marB="47625"/>
                </a:tc>
                <a:tc>
                  <a:txBody>
                    <a:bodyPr/>
                    <a:lstStyle/>
                    <a:p>
                      <a:pPr rtl="0" fontAlgn="t">
                        <a:spcBef>
                          <a:spcPts val="0"/>
                        </a:spcBef>
                        <a:spcAft>
                          <a:spcPts val="0"/>
                        </a:spcAft>
                      </a:pPr>
                      <a:r>
                        <a:rPr lang="en-US" sz="2400">
                          <a:solidFill>
                            <a:schemeClr val="tx1"/>
                          </a:solidFill>
                          <a:effectLst/>
                        </a:rPr>
                        <a:t>100</a:t>
                      </a:r>
                    </a:p>
                  </a:txBody>
                  <a:tcPr marL="95250" marR="95250" marT="47625" marB="47625"/>
                </a:tc>
                <a:extLst>
                  <a:ext uri="{0D108BD9-81ED-4DB2-BD59-A6C34878D82A}">
                    <a16:rowId xmlns:a16="http://schemas.microsoft.com/office/drawing/2014/main" val="3021119231"/>
                  </a:ext>
                </a:extLst>
              </a:tr>
              <a:tr h="795806">
                <a:tc>
                  <a:txBody>
                    <a:bodyPr/>
                    <a:lstStyle/>
                    <a:p>
                      <a:pPr rtl="0" fontAlgn="t">
                        <a:spcBef>
                          <a:spcPts val="0"/>
                        </a:spcBef>
                        <a:spcAft>
                          <a:spcPts val="0"/>
                        </a:spcAft>
                      </a:pPr>
                      <a:r>
                        <a:rPr lang="en-US" sz="2400" b="1">
                          <a:effectLst/>
                        </a:rPr>
                        <a:t>Optimizer used: </a:t>
                      </a:r>
                      <a:r>
                        <a:rPr lang="en-US" sz="2400" b="0">
                          <a:effectLst/>
                        </a:rPr>
                        <a:t> </a:t>
                      </a:r>
                    </a:p>
                  </a:txBody>
                  <a:tcPr marL="95250" marR="95250" marT="47625" marB="47625"/>
                </a:tc>
                <a:tc>
                  <a:txBody>
                    <a:bodyPr/>
                    <a:lstStyle/>
                    <a:p>
                      <a:pPr rtl="0" fontAlgn="t">
                        <a:spcBef>
                          <a:spcPts val="0"/>
                        </a:spcBef>
                        <a:spcAft>
                          <a:spcPts val="0"/>
                        </a:spcAft>
                      </a:pPr>
                      <a:r>
                        <a:rPr lang="en-US" sz="2400">
                          <a:effectLst/>
                        </a:rPr>
                        <a:t>Adam</a:t>
                      </a:r>
                    </a:p>
                  </a:txBody>
                  <a:tcPr marL="95250" marR="95250" marT="47625" marB="47625"/>
                </a:tc>
                <a:tc>
                  <a:txBody>
                    <a:bodyPr/>
                    <a:lstStyle/>
                    <a:p>
                      <a:pPr rtl="0" fontAlgn="t">
                        <a:spcBef>
                          <a:spcPts val="0"/>
                        </a:spcBef>
                        <a:spcAft>
                          <a:spcPts val="0"/>
                        </a:spcAft>
                      </a:pPr>
                      <a:r>
                        <a:rPr lang="en-US" sz="2400">
                          <a:effectLst/>
                        </a:rPr>
                        <a:t>Adam</a:t>
                      </a:r>
                    </a:p>
                  </a:txBody>
                  <a:tcPr marL="95250" marR="95250" marT="47625" marB="47625"/>
                </a:tc>
                <a:tc>
                  <a:txBody>
                    <a:bodyPr/>
                    <a:lstStyle/>
                    <a:p>
                      <a:pPr rtl="0" fontAlgn="t">
                        <a:spcBef>
                          <a:spcPts val="0"/>
                        </a:spcBef>
                        <a:spcAft>
                          <a:spcPts val="0"/>
                        </a:spcAft>
                      </a:pPr>
                      <a:r>
                        <a:rPr lang="en-US" sz="2400">
                          <a:effectLst/>
                        </a:rPr>
                        <a:t>Adam</a:t>
                      </a:r>
                    </a:p>
                  </a:txBody>
                  <a:tcPr marL="95250" marR="95250" marT="47625" marB="47625"/>
                </a:tc>
                <a:tc>
                  <a:txBody>
                    <a:bodyPr/>
                    <a:lstStyle/>
                    <a:p>
                      <a:pPr rtl="0" fontAlgn="t">
                        <a:spcBef>
                          <a:spcPts val="0"/>
                        </a:spcBef>
                        <a:spcAft>
                          <a:spcPts val="0"/>
                        </a:spcAft>
                      </a:pPr>
                      <a:r>
                        <a:rPr lang="en-US" sz="2400">
                          <a:effectLst/>
                        </a:rPr>
                        <a:t>Adam</a:t>
                      </a:r>
                    </a:p>
                  </a:txBody>
                  <a:tcPr marL="95250" marR="95250" marT="47625" marB="47625"/>
                </a:tc>
                <a:extLst>
                  <a:ext uri="{0D108BD9-81ED-4DB2-BD59-A6C34878D82A}">
                    <a16:rowId xmlns:a16="http://schemas.microsoft.com/office/drawing/2014/main" val="598135828"/>
                  </a:ext>
                </a:extLst>
              </a:tr>
              <a:tr h="795806">
                <a:tc>
                  <a:txBody>
                    <a:bodyPr/>
                    <a:lstStyle/>
                    <a:p>
                      <a:pPr rtl="0" fontAlgn="t">
                        <a:spcBef>
                          <a:spcPts val="0"/>
                        </a:spcBef>
                        <a:spcAft>
                          <a:spcPts val="0"/>
                        </a:spcAft>
                      </a:pPr>
                      <a:r>
                        <a:rPr lang="en-US" sz="2400" b="1">
                          <a:effectLst/>
                        </a:rPr>
                        <a:t>Batch size</a:t>
                      </a:r>
                    </a:p>
                  </a:txBody>
                  <a:tcPr marL="95250" marR="95250" marT="47625" marB="47625"/>
                </a:tc>
                <a:tc>
                  <a:txBody>
                    <a:bodyPr/>
                    <a:lstStyle/>
                    <a:p>
                      <a:pPr rtl="0" fontAlgn="t">
                        <a:spcBef>
                          <a:spcPts val="0"/>
                        </a:spcBef>
                        <a:spcAft>
                          <a:spcPts val="0"/>
                        </a:spcAft>
                      </a:pPr>
                      <a:r>
                        <a:rPr lang="en-US" sz="2400">
                          <a:effectLst/>
                        </a:rPr>
                        <a:t>8+8+4</a:t>
                      </a:r>
                    </a:p>
                  </a:txBody>
                  <a:tcPr marL="95250" marR="95250" marT="47625" marB="47625"/>
                </a:tc>
                <a:tc>
                  <a:txBody>
                    <a:bodyPr/>
                    <a:lstStyle/>
                    <a:p>
                      <a:pPr rtl="0" fontAlgn="t">
                        <a:spcBef>
                          <a:spcPts val="0"/>
                        </a:spcBef>
                        <a:spcAft>
                          <a:spcPts val="0"/>
                        </a:spcAft>
                      </a:pPr>
                      <a:r>
                        <a:rPr lang="en-US" sz="2400">
                          <a:effectLst/>
                        </a:rPr>
                        <a:t>2+2+2</a:t>
                      </a:r>
                    </a:p>
                  </a:txBody>
                  <a:tcPr marL="95250" marR="95250" marT="47625" marB="47625"/>
                </a:tc>
                <a:tc>
                  <a:txBody>
                    <a:bodyPr/>
                    <a:lstStyle/>
                    <a:p>
                      <a:pPr rtl="0" fontAlgn="t">
                        <a:spcBef>
                          <a:spcPts val="0"/>
                        </a:spcBef>
                        <a:spcAft>
                          <a:spcPts val="0"/>
                        </a:spcAft>
                      </a:pPr>
                      <a:r>
                        <a:rPr lang="en-US" sz="2400">
                          <a:effectLst/>
                        </a:rPr>
                        <a:t>2+2+2</a:t>
                      </a:r>
                    </a:p>
                  </a:txBody>
                  <a:tcPr marL="95250" marR="95250" marT="47625" marB="47625"/>
                </a:tc>
                <a:tc>
                  <a:txBody>
                    <a:bodyPr/>
                    <a:lstStyle/>
                    <a:p>
                      <a:pPr rtl="0" fontAlgn="t">
                        <a:spcBef>
                          <a:spcPts val="0"/>
                        </a:spcBef>
                        <a:spcAft>
                          <a:spcPts val="0"/>
                        </a:spcAft>
                      </a:pPr>
                      <a:r>
                        <a:rPr lang="en-US" sz="2400">
                          <a:effectLst/>
                        </a:rPr>
                        <a:t>2+2+2</a:t>
                      </a:r>
                    </a:p>
                  </a:txBody>
                  <a:tcPr marL="95250" marR="95250" marT="47625" marB="47625"/>
                </a:tc>
                <a:extLst>
                  <a:ext uri="{0D108BD9-81ED-4DB2-BD59-A6C34878D82A}">
                    <a16:rowId xmlns:a16="http://schemas.microsoft.com/office/drawing/2014/main" val="3346902537"/>
                  </a:ext>
                </a:extLst>
              </a:tr>
              <a:tr h="795806">
                <a:tc>
                  <a:txBody>
                    <a:bodyPr/>
                    <a:lstStyle/>
                    <a:p>
                      <a:pPr rtl="0" fontAlgn="t">
                        <a:spcBef>
                          <a:spcPts val="0"/>
                        </a:spcBef>
                        <a:spcAft>
                          <a:spcPts val="0"/>
                        </a:spcAft>
                      </a:pPr>
                      <a:r>
                        <a:rPr lang="en-US" sz="2400" b="1">
                          <a:effectLst/>
                        </a:rPr>
                        <a:t>No. of epochs </a:t>
                      </a:r>
                    </a:p>
                  </a:txBody>
                  <a:tcPr marL="95250" marR="95250" marT="47625" marB="47625"/>
                </a:tc>
                <a:tc>
                  <a:txBody>
                    <a:bodyPr/>
                    <a:lstStyle/>
                    <a:p>
                      <a:pPr rtl="0" fontAlgn="t">
                        <a:spcBef>
                          <a:spcPts val="0"/>
                        </a:spcBef>
                        <a:spcAft>
                          <a:spcPts val="0"/>
                        </a:spcAft>
                      </a:pPr>
                      <a:r>
                        <a:rPr lang="en-US" sz="2400">
                          <a:effectLst/>
                        </a:rPr>
                        <a:t>108 + 108+54</a:t>
                      </a:r>
                    </a:p>
                  </a:txBody>
                  <a:tcPr marL="95250" marR="95250" marT="47625" marB="47625"/>
                </a:tc>
                <a:tc>
                  <a:txBody>
                    <a:bodyPr/>
                    <a:lstStyle/>
                    <a:p>
                      <a:pPr rtl="0" fontAlgn="t">
                        <a:spcBef>
                          <a:spcPts val="0"/>
                        </a:spcBef>
                        <a:spcAft>
                          <a:spcPts val="0"/>
                        </a:spcAft>
                      </a:pPr>
                      <a:r>
                        <a:rPr lang="en-US" sz="2400">
                          <a:effectLst/>
                        </a:rPr>
                        <a:t>500+500+200</a:t>
                      </a:r>
                    </a:p>
                  </a:txBody>
                  <a:tcPr marL="95250" marR="95250" marT="47625" marB="47625"/>
                </a:tc>
                <a:tc>
                  <a:txBody>
                    <a:bodyPr/>
                    <a:lstStyle/>
                    <a:p>
                      <a:pPr rtl="0" fontAlgn="t">
                        <a:spcBef>
                          <a:spcPts val="0"/>
                        </a:spcBef>
                        <a:spcAft>
                          <a:spcPts val="0"/>
                        </a:spcAft>
                      </a:pPr>
                      <a:r>
                        <a:rPr lang="en-US" sz="2400">
                          <a:effectLst/>
                        </a:rPr>
                        <a:t>500+500+200</a:t>
                      </a:r>
                    </a:p>
                  </a:txBody>
                  <a:tcPr marL="95250" marR="95250" marT="47625" marB="47625"/>
                </a:tc>
                <a:tc>
                  <a:txBody>
                    <a:bodyPr/>
                    <a:lstStyle/>
                    <a:p>
                      <a:pPr rtl="0" fontAlgn="t">
                        <a:spcBef>
                          <a:spcPts val="0"/>
                        </a:spcBef>
                        <a:spcAft>
                          <a:spcPts val="0"/>
                        </a:spcAft>
                      </a:pPr>
                      <a:r>
                        <a:rPr lang="en-US" sz="2400">
                          <a:effectLst/>
                        </a:rPr>
                        <a:t>1600+1600+2000</a:t>
                      </a:r>
                    </a:p>
                  </a:txBody>
                  <a:tcPr marL="95250" marR="95250" marT="47625" marB="47625"/>
                </a:tc>
                <a:extLst>
                  <a:ext uri="{0D108BD9-81ED-4DB2-BD59-A6C34878D82A}">
                    <a16:rowId xmlns:a16="http://schemas.microsoft.com/office/drawing/2014/main" val="3761440260"/>
                  </a:ext>
                </a:extLst>
              </a:tr>
              <a:tr h="868151">
                <a:tc>
                  <a:txBody>
                    <a:bodyPr/>
                    <a:lstStyle/>
                    <a:p>
                      <a:pPr rtl="0" fontAlgn="t">
                        <a:spcBef>
                          <a:spcPts val="0"/>
                        </a:spcBef>
                        <a:spcAft>
                          <a:spcPts val="0"/>
                        </a:spcAft>
                      </a:pPr>
                      <a:r>
                        <a:rPr lang="en-US" sz="2400" b="1">
                          <a:effectLst/>
                        </a:rPr>
                        <a:t>Learning Rate</a:t>
                      </a:r>
                    </a:p>
                  </a:txBody>
                  <a:tcPr marL="95250" marR="95250" marT="47625" marB="47625"/>
                </a:tc>
                <a:tc>
                  <a:txBody>
                    <a:bodyPr/>
                    <a:lstStyle/>
                    <a:p>
                      <a:pPr rtl="0" fontAlgn="t">
                        <a:spcBef>
                          <a:spcPts val="0"/>
                        </a:spcBef>
                        <a:spcAft>
                          <a:spcPts val="0"/>
                        </a:spcAft>
                      </a:pPr>
                      <a:r>
                        <a:rPr lang="en-US" sz="2400">
                          <a:effectLst/>
                        </a:rPr>
                        <a:t>1e-5 </a:t>
                      </a:r>
                      <a:r>
                        <a:rPr lang="en-US" sz="2400" b="0" i="0" u="none" strike="noStrike" noProof="0">
                          <a:solidFill>
                            <a:srgbClr val="000000"/>
                          </a:solidFill>
                          <a:effectLst/>
                          <a:latin typeface="Calibri"/>
                        </a:rPr>
                        <a:t>(For the Generator)</a:t>
                      </a:r>
                      <a:endParaRPr lang="en-US"/>
                    </a:p>
                    <a:p>
                      <a:pPr lvl="0">
                        <a:spcBef>
                          <a:spcPts val="0"/>
                        </a:spcBef>
                        <a:spcAft>
                          <a:spcPts val="0"/>
                        </a:spcAft>
                        <a:buNone/>
                      </a:pPr>
                      <a:r>
                        <a:rPr lang="en-US" sz="2400">
                          <a:effectLst/>
                        </a:rPr>
                        <a:t> 1e-4 (</a:t>
                      </a:r>
                      <a:r>
                        <a:rPr lang="en-US" sz="2400" b="0" i="0" u="none" strike="noStrike" noProof="0">
                          <a:solidFill>
                            <a:srgbClr val="000000"/>
                          </a:solidFill>
                          <a:effectLst/>
                          <a:latin typeface="Calibri"/>
                        </a:rPr>
                        <a:t>For the Discriminators)</a:t>
                      </a:r>
                    </a:p>
                  </a:txBody>
                  <a:tcPr marL="95250" marR="95250" marT="47625" marB="47625"/>
                </a:tc>
                <a:tc>
                  <a:txBody>
                    <a:bodyPr/>
                    <a:lstStyle/>
                    <a:p>
                      <a:pPr lvl="0">
                        <a:spcBef>
                          <a:spcPts val="0"/>
                        </a:spcBef>
                        <a:spcAft>
                          <a:spcPts val="0"/>
                        </a:spcAft>
                        <a:buNone/>
                      </a:pPr>
                      <a:r>
                        <a:rPr lang="en-US" sz="2400" b="0" i="0" u="none" strike="noStrike" noProof="0">
                          <a:solidFill>
                            <a:srgbClr val="000000"/>
                          </a:solidFill>
                          <a:effectLst/>
                          <a:latin typeface="Calibri"/>
                        </a:rPr>
                        <a:t>1e-5 (For the Generator)</a:t>
                      </a:r>
                    </a:p>
                    <a:p>
                      <a:pPr lvl="0">
                        <a:spcBef>
                          <a:spcPts val="0"/>
                        </a:spcBef>
                        <a:spcAft>
                          <a:spcPts val="0"/>
                        </a:spcAft>
                        <a:buNone/>
                      </a:pPr>
                      <a:r>
                        <a:rPr lang="en-US" sz="2400" b="0" i="0" u="none" strike="noStrike" noProof="0">
                          <a:solidFill>
                            <a:srgbClr val="000000"/>
                          </a:solidFill>
                          <a:effectLst/>
                          <a:latin typeface="Calibri"/>
                        </a:rPr>
                        <a:t> 1e-4 (For the Discriminators)</a:t>
                      </a:r>
                      <a:endParaRPr lang="en-US"/>
                    </a:p>
                  </a:txBody>
                  <a:tcPr marL="95250" marR="95250" marT="47625" marB="47625"/>
                </a:tc>
                <a:tc>
                  <a:txBody>
                    <a:bodyPr/>
                    <a:lstStyle/>
                    <a:p>
                      <a:pPr lvl="0">
                        <a:spcBef>
                          <a:spcPts val="0"/>
                        </a:spcBef>
                        <a:spcAft>
                          <a:spcPts val="0"/>
                        </a:spcAft>
                        <a:buNone/>
                      </a:pPr>
                      <a:r>
                        <a:rPr lang="en-US" sz="2400" b="0" i="0" u="none" strike="noStrike" noProof="0">
                          <a:solidFill>
                            <a:srgbClr val="000000"/>
                          </a:solidFill>
                          <a:effectLst/>
                          <a:latin typeface="Calibri"/>
                        </a:rPr>
                        <a:t>1e-5 (For the Generator)</a:t>
                      </a:r>
                    </a:p>
                    <a:p>
                      <a:pPr lvl="0">
                        <a:spcBef>
                          <a:spcPts val="0"/>
                        </a:spcBef>
                        <a:spcAft>
                          <a:spcPts val="0"/>
                        </a:spcAft>
                        <a:buNone/>
                      </a:pPr>
                      <a:r>
                        <a:rPr lang="en-US" sz="2400" b="0" i="0" u="none" strike="noStrike" noProof="0">
                          <a:solidFill>
                            <a:srgbClr val="000000"/>
                          </a:solidFill>
                          <a:effectLst/>
                          <a:latin typeface="Calibri"/>
                        </a:rPr>
                        <a:t> 1e-4 (For the Discriminators)</a:t>
                      </a:r>
                      <a:endParaRPr lang="en-US"/>
                    </a:p>
                  </a:txBody>
                  <a:tcPr marL="95250" marR="95250" marT="47625" marB="47625"/>
                </a:tc>
                <a:tc>
                  <a:txBody>
                    <a:bodyPr/>
                    <a:lstStyle/>
                    <a:p>
                      <a:pPr lvl="0">
                        <a:spcBef>
                          <a:spcPts val="0"/>
                        </a:spcBef>
                        <a:spcAft>
                          <a:spcPts val="0"/>
                        </a:spcAft>
                        <a:buNone/>
                      </a:pPr>
                      <a:r>
                        <a:rPr lang="en-US" sz="2400" b="0" i="0" u="none" strike="noStrike" noProof="0">
                          <a:solidFill>
                            <a:srgbClr val="000000"/>
                          </a:solidFill>
                          <a:effectLst/>
                          <a:latin typeface="Calibri"/>
                        </a:rPr>
                        <a:t>1e-5 (For the Generator)</a:t>
                      </a:r>
                    </a:p>
                    <a:p>
                      <a:pPr lvl="0">
                        <a:spcBef>
                          <a:spcPts val="0"/>
                        </a:spcBef>
                        <a:spcAft>
                          <a:spcPts val="0"/>
                        </a:spcAft>
                        <a:buNone/>
                      </a:pPr>
                      <a:r>
                        <a:rPr lang="en-US" sz="2400" b="0" i="0" u="none" strike="noStrike" noProof="0">
                          <a:solidFill>
                            <a:srgbClr val="000000"/>
                          </a:solidFill>
                          <a:effectLst/>
                          <a:latin typeface="Calibri"/>
                        </a:rPr>
                        <a:t> 1e-4 (For the Discriminators)</a:t>
                      </a:r>
                      <a:endParaRPr lang="en-US"/>
                    </a:p>
                  </a:txBody>
                  <a:tcPr marL="95250" marR="95250" marT="47625" marB="47625"/>
                </a:tc>
                <a:extLst>
                  <a:ext uri="{0D108BD9-81ED-4DB2-BD59-A6C34878D82A}">
                    <a16:rowId xmlns:a16="http://schemas.microsoft.com/office/drawing/2014/main" val="3094695451"/>
                  </a:ext>
                </a:extLst>
              </a:tr>
              <a:tr h="795806">
                <a:tc>
                  <a:txBody>
                    <a:bodyPr/>
                    <a:lstStyle/>
                    <a:p>
                      <a:pPr lvl="0">
                        <a:spcBef>
                          <a:spcPts val="0"/>
                        </a:spcBef>
                        <a:spcAft>
                          <a:spcPts val="0"/>
                        </a:spcAft>
                        <a:buNone/>
                      </a:pPr>
                      <a:r>
                        <a:rPr lang="en-US" sz="2400" b="1">
                          <a:effectLst/>
                        </a:rPr>
                        <a:t>GPU Used</a:t>
                      </a:r>
                    </a:p>
                  </a:txBody>
                  <a:tcPr marL="95249" marR="95249" marT="47625" marB="47625"/>
                </a:tc>
                <a:tc>
                  <a:txBody>
                    <a:bodyPr/>
                    <a:lstStyle/>
                    <a:p>
                      <a:pPr lvl="0">
                        <a:spcBef>
                          <a:spcPts val="0"/>
                        </a:spcBef>
                        <a:spcAft>
                          <a:spcPts val="0"/>
                        </a:spcAft>
                        <a:buNone/>
                      </a:pPr>
                      <a:r>
                        <a:rPr lang="en-US" sz="2400">
                          <a:effectLst/>
                        </a:rPr>
                        <a:t>GTX 1060TI</a:t>
                      </a:r>
                    </a:p>
                  </a:txBody>
                  <a:tcPr marL="95249" marR="95249" marT="47625" marB="47625"/>
                </a:tc>
                <a:tc>
                  <a:txBody>
                    <a:bodyPr/>
                    <a:lstStyle/>
                    <a:p>
                      <a:pPr lvl="0">
                        <a:spcBef>
                          <a:spcPts val="0"/>
                        </a:spcBef>
                        <a:spcAft>
                          <a:spcPts val="0"/>
                        </a:spcAft>
                        <a:buNone/>
                      </a:pPr>
                      <a:r>
                        <a:rPr lang="en-US" sz="2400">
                          <a:effectLst/>
                        </a:rPr>
                        <a:t>P100</a:t>
                      </a:r>
                    </a:p>
                  </a:txBody>
                  <a:tcPr marL="95249" marR="95249" marT="47625" marB="47625"/>
                </a:tc>
                <a:tc>
                  <a:txBody>
                    <a:bodyPr/>
                    <a:lstStyle/>
                    <a:p>
                      <a:pPr lvl="0">
                        <a:spcBef>
                          <a:spcPts val="0"/>
                        </a:spcBef>
                        <a:spcAft>
                          <a:spcPts val="0"/>
                        </a:spcAft>
                        <a:buNone/>
                      </a:pPr>
                      <a:r>
                        <a:rPr lang="en-US" sz="2400">
                          <a:effectLst/>
                        </a:rPr>
                        <a:t>P100</a:t>
                      </a:r>
                    </a:p>
                  </a:txBody>
                  <a:tcPr marL="95249" marR="95249" marT="47625" marB="47625"/>
                </a:tc>
                <a:tc>
                  <a:txBody>
                    <a:bodyPr/>
                    <a:lstStyle/>
                    <a:p>
                      <a:pPr lvl="0">
                        <a:spcBef>
                          <a:spcPts val="0"/>
                        </a:spcBef>
                        <a:spcAft>
                          <a:spcPts val="0"/>
                        </a:spcAft>
                        <a:buNone/>
                      </a:pPr>
                      <a:r>
                        <a:rPr lang="en-US" sz="2400">
                          <a:effectLst/>
                        </a:rPr>
                        <a:t>A100</a:t>
                      </a:r>
                    </a:p>
                  </a:txBody>
                  <a:tcPr marL="95249" marR="95249" marT="47625" marB="47625"/>
                </a:tc>
                <a:extLst>
                  <a:ext uri="{0D108BD9-81ED-4DB2-BD59-A6C34878D82A}">
                    <a16:rowId xmlns:a16="http://schemas.microsoft.com/office/drawing/2014/main" val="2878231178"/>
                  </a:ext>
                </a:extLst>
              </a:tr>
            </a:tbl>
          </a:graphicData>
        </a:graphic>
      </p:graphicFrame>
    </p:spTree>
    <p:extLst>
      <p:ext uri="{BB962C8B-B14F-4D97-AF65-F5344CB8AC3E}">
        <p14:creationId xmlns:p14="http://schemas.microsoft.com/office/powerpoint/2010/main" val="27575085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1F0F0"/>
        </a:solidFill>
        <a:effectLst/>
      </p:bgPr>
    </p:bg>
    <p:spTree>
      <p:nvGrpSpPr>
        <p:cNvPr id="1" name=""/>
        <p:cNvGrpSpPr/>
        <p:nvPr/>
      </p:nvGrpSpPr>
      <p:grpSpPr>
        <a:xfrm>
          <a:off x="0" y="0"/>
          <a:ext cx="0" cy="0"/>
          <a:chOff x="0" y="0"/>
          <a:chExt cx="0" cy="0"/>
        </a:xfrm>
      </p:grpSpPr>
      <p:sp>
        <p:nvSpPr>
          <p:cNvPr id="2" name="TextBox 2"/>
          <p:cNvSpPr txBox="1"/>
          <p:nvPr/>
        </p:nvSpPr>
        <p:spPr>
          <a:xfrm>
            <a:off x="1028700" y="1150774"/>
            <a:ext cx="16840795" cy="450215"/>
          </a:xfrm>
          <a:prstGeom prst="rect">
            <a:avLst/>
          </a:prstGeom>
        </p:spPr>
        <p:txBody>
          <a:bodyPr lIns="0" tIns="0" rIns="0" bIns="0" rtlCol="0" anchor="t">
            <a:spAutoFit/>
          </a:bodyPr>
          <a:lstStyle/>
          <a:p>
            <a:pPr algn="ctr">
              <a:lnSpc>
                <a:spcPts val="3639"/>
              </a:lnSpc>
              <a:spcBef>
                <a:spcPct val="0"/>
              </a:spcBef>
            </a:pPr>
            <a:r>
              <a:rPr lang="en-US" sz="2799" spc="-69">
                <a:solidFill>
                  <a:srgbClr val="000000"/>
                </a:solidFill>
                <a:latin typeface="Cardo"/>
              </a:rPr>
              <a:t>The output videos are produced by the model with various combinations between SE network, Bsrgan, and Eye mask. </a:t>
            </a:r>
          </a:p>
        </p:txBody>
      </p:sp>
      <p:sp>
        <p:nvSpPr>
          <p:cNvPr id="3" name="TextBox 3"/>
          <p:cNvSpPr txBox="1"/>
          <p:nvPr/>
        </p:nvSpPr>
        <p:spPr>
          <a:xfrm>
            <a:off x="723601" y="-19050"/>
            <a:ext cx="16840795" cy="874395"/>
          </a:xfrm>
          <a:prstGeom prst="rect">
            <a:avLst/>
          </a:prstGeom>
        </p:spPr>
        <p:txBody>
          <a:bodyPr lIns="0" tIns="0" rIns="0" bIns="0" rtlCol="0" anchor="t">
            <a:spAutoFit/>
          </a:bodyPr>
          <a:lstStyle/>
          <a:p>
            <a:pPr algn="ctr">
              <a:lnSpc>
                <a:spcPts val="7020"/>
              </a:lnSpc>
              <a:spcBef>
                <a:spcPct val="0"/>
              </a:spcBef>
            </a:pPr>
            <a:r>
              <a:rPr lang="en-US" sz="5400" spc="-135">
                <a:solidFill>
                  <a:srgbClr val="000000"/>
                </a:solidFill>
                <a:latin typeface="Cardo"/>
              </a:rPr>
              <a:t>Output</a:t>
            </a:r>
          </a:p>
        </p:txBody>
      </p:sp>
      <p:pic>
        <p:nvPicPr>
          <p:cNvPr id="4" name="WhatsApp Video 2023-04-07 at 16.02.23">
            <a:hlinkClick r:id="" action="ppaction://media"/>
            <a:extLst>
              <a:ext uri="{FF2B5EF4-FFF2-40B4-BE49-F238E27FC236}">
                <a16:creationId xmlns:a16="http://schemas.microsoft.com/office/drawing/2014/main" id="{63FD3B56-6A0D-4300-A464-A0A9A05F6030}"/>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028699" y="1905942"/>
            <a:ext cx="16535697" cy="8267849"/>
          </a:xfrm>
          <a:prstGeom prst="rect">
            <a:avLst/>
          </a:prstGeom>
        </p:spPr>
      </p:pic>
      <p:sp>
        <p:nvSpPr>
          <p:cNvPr id="5" name="AutoShape 3">
            <a:extLst>
              <a:ext uri="{FF2B5EF4-FFF2-40B4-BE49-F238E27FC236}">
                <a16:creationId xmlns:a16="http://schemas.microsoft.com/office/drawing/2014/main" id="{1A536A31-EA34-4CBC-98E6-9AFA4CFB4789}"/>
              </a:ext>
            </a:extLst>
          </p:cNvPr>
          <p:cNvSpPr/>
          <p:nvPr/>
        </p:nvSpPr>
        <p:spPr>
          <a:xfrm flipH="1">
            <a:off x="18463258" y="4762"/>
            <a:ext cx="530503" cy="10287000"/>
          </a:xfrm>
          <a:prstGeom prst="rect">
            <a:avLst/>
          </a:prstGeom>
          <a:solidFill>
            <a:srgbClr val="598688"/>
          </a:solidFill>
        </p:spPr>
      </p:sp>
      <p:sp>
        <p:nvSpPr>
          <p:cNvPr id="6" name="AutoShape 2">
            <a:extLst>
              <a:ext uri="{FF2B5EF4-FFF2-40B4-BE49-F238E27FC236}">
                <a16:creationId xmlns:a16="http://schemas.microsoft.com/office/drawing/2014/main" id="{109AF50C-AECC-49FF-A1BD-F5D1A8EA59BF}"/>
              </a:ext>
            </a:extLst>
          </p:cNvPr>
          <p:cNvSpPr/>
          <p:nvPr/>
        </p:nvSpPr>
        <p:spPr>
          <a:xfrm flipH="1">
            <a:off x="18112740" y="4762"/>
            <a:ext cx="350520" cy="10287000"/>
          </a:xfrm>
          <a:prstGeom prst="rect">
            <a:avLst/>
          </a:prstGeom>
          <a:solidFill>
            <a:srgbClr val="C7C6C6"/>
          </a:solidFill>
        </p:spPr>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1000"/>
                                  </p:stCondLst>
                                  <p:childTnLst>
                                    <p:cmd type="call" cmd="playFrom(0.0)">
                                      <p:cBhvr>
                                        <p:cTn id="6" dur="258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afterEffect">
                                  <p:stCondLst>
                                    <p:cond delay="100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1F0F0"/>
        </a:solidFill>
        <a:effectLst/>
      </p:bgPr>
    </p:bg>
    <p:spTree>
      <p:nvGrpSpPr>
        <p:cNvPr id="1" name=""/>
        <p:cNvGrpSpPr/>
        <p:nvPr/>
      </p:nvGrpSpPr>
      <p:grpSpPr>
        <a:xfrm>
          <a:off x="0" y="0"/>
          <a:ext cx="0" cy="0"/>
          <a:chOff x="0" y="0"/>
          <a:chExt cx="0" cy="0"/>
        </a:xfrm>
      </p:grpSpPr>
      <p:sp>
        <p:nvSpPr>
          <p:cNvPr id="2" name="TextBox 2"/>
          <p:cNvSpPr txBox="1"/>
          <p:nvPr/>
        </p:nvSpPr>
        <p:spPr>
          <a:xfrm>
            <a:off x="0" y="266700"/>
            <a:ext cx="3619500" cy="881010"/>
          </a:xfrm>
          <a:prstGeom prst="rect">
            <a:avLst/>
          </a:prstGeom>
        </p:spPr>
        <p:txBody>
          <a:bodyPr wrap="square" lIns="0" tIns="0" rIns="0" bIns="0" rtlCol="0" anchor="t">
            <a:spAutoFit/>
          </a:bodyPr>
          <a:lstStyle/>
          <a:p>
            <a:pPr algn="ctr">
              <a:lnSpc>
                <a:spcPts val="7020"/>
              </a:lnSpc>
              <a:spcBef>
                <a:spcPct val="0"/>
              </a:spcBef>
            </a:pPr>
            <a:r>
              <a:rPr lang="en-US" sz="5400" spc="-135">
                <a:solidFill>
                  <a:srgbClr val="000000"/>
                </a:solidFill>
                <a:latin typeface="Cardo"/>
              </a:rPr>
              <a:t>Metrics</a:t>
            </a:r>
          </a:p>
        </p:txBody>
      </p:sp>
      <p:sp>
        <p:nvSpPr>
          <p:cNvPr id="3" name="AutoShape 3">
            <a:extLst>
              <a:ext uri="{FF2B5EF4-FFF2-40B4-BE49-F238E27FC236}">
                <a16:creationId xmlns:a16="http://schemas.microsoft.com/office/drawing/2014/main" id="{12445129-5A6E-4231-B1AE-B6A84A7F5E04}"/>
              </a:ext>
            </a:extLst>
          </p:cNvPr>
          <p:cNvSpPr/>
          <p:nvPr/>
        </p:nvSpPr>
        <p:spPr>
          <a:xfrm flipH="1">
            <a:off x="17728922" y="4762"/>
            <a:ext cx="530503" cy="10287000"/>
          </a:xfrm>
          <a:prstGeom prst="rect">
            <a:avLst/>
          </a:prstGeom>
          <a:solidFill>
            <a:srgbClr val="598688"/>
          </a:solidFill>
        </p:spPr>
      </p:sp>
      <p:sp>
        <p:nvSpPr>
          <p:cNvPr id="4" name="AutoShape 2">
            <a:extLst>
              <a:ext uri="{FF2B5EF4-FFF2-40B4-BE49-F238E27FC236}">
                <a16:creationId xmlns:a16="http://schemas.microsoft.com/office/drawing/2014/main" id="{A38F3F93-00AF-4962-8EB0-7C5101C62F3C}"/>
              </a:ext>
            </a:extLst>
          </p:cNvPr>
          <p:cNvSpPr/>
          <p:nvPr/>
        </p:nvSpPr>
        <p:spPr>
          <a:xfrm flipH="1">
            <a:off x="17380309" y="-4762"/>
            <a:ext cx="350520" cy="10287000"/>
          </a:xfrm>
          <a:prstGeom prst="rect">
            <a:avLst/>
          </a:prstGeom>
          <a:solidFill>
            <a:srgbClr val="C7C6C6"/>
          </a:solidFill>
        </p:spPr>
      </p:sp>
      <p:graphicFrame>
        <p:nvGraphicFramePr>
          <p:cNvPr id="13" name="Object 12">
            <a:extLst>
              <a:ext uri="{FF2B5EF4-FFF2-40B4-BE49-F238E27FC236}">
                <a16:creationId xmlns:a16="http://schemas.microsoft.com/office/drawing/2014/main" id="{30E3D915-E191-44BD-9729-5AF05BF4503B}"/>
              </a:ext>
            </a:extLst>
          </p:cNvPr>
          <p:cNvGraphicFramePr>
            <a:graphicFrameLocks noChangeAspect="1"/>
          </p:cNvGraphicFramePr>
          <p:nvPr>
            <p:extLst>
              <p:ext uri="{D42A27DB-BD31-4B8C-83A1-F6EECF244321}">
                <p14:modId xmlns:p14="http://schemas.microsoft.com/office/powerpoint/2010/main" val="2650995950"/>
              </p:ext>
            </p:extLst>
          </p:nvPr>
        </p:nvGraphicFramePr>
        <p:xfrm>
          <a:off x="1142259" y="1147710"/>
          <a:ext cx="15358934" cy="3856412"/>
        </p:xfrm>
        <a:graphic>
          <a:graphicData uri="http://schemas.openxmlformats.org/presentationml/2006/ole">
            <mc:AlternateContent xmlns:mc="http://schemas.openxmlformats.org/markup-compatibility/2006">
              <mc:Choice xmlns:v="urn:schemas-microsoft-com:vml" Requires="v">
                <p:oleObj name="Worksheet" r:id="rId2" imgW="9136345" imgH="2293683" progId="Excel.Sheet.12">
                  <p:embed/>
                </p:oleObj>
              </mc:Choice>
              <mc:Fallback>
                <p:oleObj name="Worksheet" r:id="rId2" imgW="9136345" imgH="2293683" progId="Excel.Sheet.12">
                  <p:embed/>
                  <p:pic>
                    <p:nvPicPr>
                      <p:cNvPr id="13" name="Object 12">
                        <a:extLst>
                          <a:ext uri="{FF2B5EF4-FFF2-40B4-BE49-F238E27FC236}">
                            <a16:creationId xmlns:a16="http://schemas.microsoft.com/office/drawing/2014/main" id="{30E3D915-E191-44BD-9729-5AF05BF4503B}"/>
                          </a:ext>
                        </a:extLst>
                      </p:cNvPr>
                      <p:cNvPicPr/>
                      <p:nvPr/>
                    </p:nvPicPr>
                    <p:blipFill>
                      <a:blip r:embed="rId3"/>
                      <a:stretch>
                        <a:fillRect/>
                      </a:stretch>
                    </p:blipFill>
                    <p:spPr>
                      <a:xfrm>
                        <a:off x="1142259" y="1147710"/>
                        <a:ext cx="15358934" cy="3856412"/>
                      </a:xfrm>
                      <a:prstGeom prst="rect">
                        <a:avLst/>
                      </a:prstGeom>
                    </p:spPr>
                  </p:pic>
                </p:oleObj>
              </mc:Fallback>
            </mc:AlternateContent>
          </a:graphicData>
        </a:graphic>
      </p:graphicFrame>
      <p:grpSp>
        <p:nvGrpSpPr>
          <p:cNvPr id="5" name="Group 4">
            <a:extLst>
              <a:ext uri="{FF2B5EF4-FFF2-40B4-BE49-F238E27FC236}">
                <a16:creationId xmlns:a16="http://schemas.microsoft.com/office/drawing/2014/main" id="{84F41F96-0896-4944-A9C9-CCB7AB60E0F3}"/>
              </a:ext>
            </a:extLst>
          </p:cNvPr>
          <p:cNvGrpSpPr/>
          <p:nvPr/>
        </p:nvGrpSpPr>
        <p:grpSpPr>
          <a:xfrm>
            <a:off x="592455" y="5531369"/>
            <a:ext cx="15791794" cy="4563351"/>
            <a:chOff x="592455" y="5531369"/>
            <a:chExt cx="15791794" cy="4563351"/>
          </a:xfrm>
        </p:grpSpPr>
        <p:graphicFrame>
          <p:nvGraphicFramePr>
            <p:cNvPr id="16" name="Chart 15">
              <a:extLst>
                <a:ext uri="{FF2B5EF4-FFF2-40B4-BE49-F238E27FC236}">
                  <a16:creationId xmlns:a16="http://schemas.microsoft.com/office/drawing/2014/main" id="{EE247862-3009-45D1-8B92-497842BA819C}"/>
                </a:ext>
              </a:extLst>
            </p:cNvPr>
            <p:cNvGraphicFramePr>
              <a:graphicFrameLocks/>
            </p:cNvGraphicFramePr>
            <p:nvPr>
              <p:extLst>
                <p:ext uri="{D42A27DB-BD31-4B8C-83A1-F6EECF244321}">
                  <p14:modId xmlns:p14="http://schemas.microsoft.com/office/powerpoint/2010/main" val="1286632555"/>
                </p:ext>
              </p:extLst>
            </p:nvPr>
          </p:nvGraphicFramePr>
          <p:xfrm>
            <a:off x="9413823" y="5531369"/>
            <a:ext cx="6970426" cy="4509013"/>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7" name="Chart 16">
              <a:extLst>
                <a:ext uri="{FF2B5EF4-FFF2-40B4-BE49-F238E27FC236}">
                  <a16:creationId xmlns:a16="http://schemas.microsoft.com/office/drawing/2014/main" id="{E0EC2C58-8390-448A-B930-2F99AD7B2E67}"/>
                </a:ext>
              </a:extLst>
            </p:cNvPr>
            <p:cNvGraphicFramePr>
              <a:graphicFrameLocks/>
            </p:cNvGraphicFramePr>
            <p:nvPr>
              <p:extLst>
                <p:ext uri="{D42A27DB-BD31-4B8C-83A1-F6EECF244321}">
                  <p14:modId xmlns:p14="http://schemas.microsoft.com/office/powerpoint/2010/main" val="3397678906"/>
                </p:ext>
              </p:extLst>
            </p:nvPr>
          </p:nvGraphicFramePr>
          <p:xfrm>
            <a:off x="592455" y="5585708"/>
            <a:ext cx="8731770" cy="4509012"/>
          </p:xfrm>
          <a:graphic>
            <a:graphicData uri="http://schemas.openxmlformats.org/drawingml/2006/chart">
              <c:chart xmlns:c="http://schemas.openxmlformats.org/drawingml/2006/chart" xmlns:r="http://schemas.openxmlformats.org/officeDocument/2006/relationships" r:id="rId5"/>
            </a:graphicData>
          </a:graphic>
        </p:graphicFrame>
      </p:grpSp>
      <p:grpSp>
        <p:nvGrpSpPr>
          <p:cNvPr id="14" name="Group 13">
            <a:extLst>
              <a:ext uri="{FF2B5EF4-FFF2-40B4-BE49-F238E27FC236}">
                <a16:creationId xmlns:a16="http://schemas.microsoft.com/office/drawing/2014/main" id="{7AF0A666-FC19-44AF-9487-DC86D90D2631}"/>
              </a:ext>
            </a:extLst>
          </p:cNvPr>
          <p:cNvGrpSpPr/>
          <p:nvPr/>
        </p:nvGrpSpPr>
        <p:grpSpPr>
          <a:xfrm>
            <a:off x="1236702" y="10676306"/>
            <a:ext cx="15170047" cy="4315007"/>
            <a:chOff x="1191717" y="5710680"/>
            <a:chExt cx="15170047" cy="4315007"/>
          </a:xfrm>
        </p:grpSpPr>
        <p:graphicFrame>
          <p:nvGraphicFramePr>
            <p:cNvPr id="15" name="Chart 14">
              <a:extLst>
                <a:ext uri="{FF2B5EF4-FFF2-40B4-BE49-F238E27FC236}">
                  <a16:creationId xmlns:a16="http://schemas.microsoft.com/office/drawing/2014/main" id="{DAD95EF1-287D-4A31-81BF-0A8BBCF36147}"/>
                </a:ext>
              </a:extLst>
            </p:cNvPr>
            <p:cNvGraphicFramePr>
              <a:graphicFrameLocks/>
            </p:cNvGraphicFramePr>
            <p:nvPr>
              <p:extLst>
                <p:ext uri="{D42A27DB-BD31-4B8C-83A1-F6EECF244321}">
                  <p14:modId xmlns:p14="http://schemas.microsoft.com/office/powerpoint/2010/main" val="565496888"/>
                </p:ext>
              </p:extLst>
            </p:nvPr>
          </p:nvGraphicFramePr>
          <p:xfrm>
            <a:off x="1191717" y="5710680"/>
            <a:ext cx="7007903" cy="4315007"/>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8" name="Chart 17">
              <a:extLst>
                <a:ext uri="{FF2B5EF4-FFF2-40B4-BE49-F238E27FC236}">
                  <a16:creationId xmlns:a16="http://schemas.microsoft.com/office/drawing/2014/main" id="{40667E1C-6663-464F-9109-F9A771CEE056}"/>
                </a:ext>
              </a:extLst>
            </p:cNvPr>
            <p:cNvGraphicFramePr>
              <a:graphicFrameLocks/>
            </p:cNvGraphicFramePr>
            <p:nvPr>
              <p:extLst>
                <p:ext uri="{D42A27DB-BD31-4B8C-83A1-F6EECF244321}">
                  <p14:modId xmlns:p14="http://schemas.microsoft.com/office/powerpoint/2010/main" val="1479334972"/>
                </p:ext>
              </p:extLst>
            </p:nvPr>
          </p:nvGraphicFramePr>
          <p:xfrm>
            <a:off x="9144000" y="5710681"/>
            <a:ext cx="7217764" cy="4315006"/>
          </p:xfrm>
          <a:graphic>
            <a:graphicData uri="http://schemas.openxmlformats.org/drawingml/2006/chart">
              <c:chart xmlns:c="http://schemas.openxmlformats.org/drawingml/2006/chart" xmlns:r="http://schemas.openxmlformats.org/officeDocument/2006/relationships" r:id="rId7"/>
            </a:graphicData>
          </a:graphic>
        </p:graphicFrame>
      </p:grpSp>
      <p:graphicFrame>
        <p:nvGraphicFramePr>
          <p:cNvPr id="12" name="Object 11">
            <a:extLst>
              <a:ext uri="{FF2B5EF4-FFF2-40B4-BE49-F238E27FC236}">
                <a16:creationId xmlns:a16="http://schemas.microsoft.com/office/drawing/2014/main" id="{0CDC2073-6820-4BFB-982D-2795969C99B6}"/>
              </a:ext>
            </a:extLst>
          </p:cNvPr>
          <p:cNvGraphicFramePr>
            <a:graphicFrameLocks noChangeAspect="1"/>
          </p:cNvGraphicFramePr>
          <p:nvPr>
            <p:extLst>
              <p:ext uri="{D42A27DB-BD31-4B8C-83A1-F6EECF244321}">
                <p14:modId xmlns:p14="http://schemas.microsoft.com/office/powerpoint/2010/main" val="1341734197"/>
              </p:ext>
            </p:extLst>
          </p:nvPr>
        </p:nvGraphicFramePr>
        <p:xfrm>
          <a:off x="-14263569" y="703090"/>
          <a:ext cx="13429938" cy="4301032"/>
        </p:xfrm>
        <a:graphic>
          <a:graphicData uri="http://schemas.openxmlformats.org/presentationml/2006/ole">
            <mc:AlternateContent xmlns:mc="http://schemas.openxmlformats.org/markup-compatibility/2006">
              <mc:Choice xmlns:v="urn:schemas-microsoft-com:vml" Requires="v">
                <p:oleObj name="Worksheet" r:id="rId8" imgW="7162942" imgH="2293683" progId="Excel.Sheet.12">
                  <p:embed/>
                </p:oleObj>
              </mc:Choice>
              <mc:Fallback>
                <p:oleObj name="Worksheet" r:id="rId8" imgW="7162942" imgH="2293683" progId="Excel.Sheet.12">
                  <p:embed/>
                  <p:pic>
                    <p:nvPicPr>
                      <p:cNvPr id="12" name="Object 11">
                        <a:extLst>
                          <a:ext uri="{FF2B5EF4-FFF2-40B4-BE49-F238E27FC236}">
                            <a16:creationId xmlns:a16="http://schemas.microsoft.com/office/drawing/2014/main" id="{0CDC2073-6820-4BFB-982D-2795969C99B6}"/>
                          </a:ext>
                        </a:extLst>
                      </p:cNvPr>
                      <p:cNvPicPr/>
                      <p:nvPr/>
                    </p:nvPicPr>
                    <p:blipFill>
                      <a:blip r:embed="rId9"/>
                      <a:stretch>
                        <a:fillRect/>
                      </a:stretch>
                    </p:blipFill>
                    <p:spPr>
                      <a:xfrm>
                        <a:off x="-14263569" y="703090"/>
                        <a:ext cx="13429938" cy="4301032"/>
                      </a:xfrm>
                      <a:prstGeom prst="rect">
                        <a:avLst/>
                      </a:prstGeom>
                    </p:spPr>
                  </p:pic>
                </p:oleObj>
              </mc:Fallback>
            </mc:AlternateContent>
          </a:graphicData>
        </a:graphic>
      </p:graphicFrame>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1F0F0"/>
        </a:solidFill>
        <a:effectLst/>
      </p:bgPr>
    </p:bg>
    <p:spTree>
      <p:nvGrpSpPr>
        <p:cNvPr id="1" name=""/>
        <p:cNvGrpSpPr/>
        <p:nvPr/>
      </p:nvGrpSpPr>
      <p:grpSpPr>
        <a:xfrm>
          <a:off x="0" y="0"/>
          <a:ext cx="0" cy="0"/>
          <a:chOff x="0" y="0"/>
          <a:chExt cx="0" cy="0"/>
        </a:xfrm>
      </p:grpSpPr>
      <p:sp>
        <p:nvSpPr>
          <p:cNvPr id="2" name="TextBox 2"/>
          <p:cNvSpPr txBox="1"/>
          <p:nvPr/>
        </p:nvSpPr>
        <p:spPr>
          <a:xfrm>
            <a:off x="28575" y="4762"/>
            <a:ext cx="3619500" cy="881010"/>
          </a:xfrm>
          <a:prstGeom prst="rect">
            <a:avLst/>
          </a:prstGeom>
        </p:spPr>
        <p:txBody>
          <a:bodyPr wrap="square" lIns="0" tIns="0" rIns="0" bIns="0" rtlCol="0" anchor="t">
            <a:spAutoFit/>
          </a:bodyPr>
          <a:lstStyle/>
          <a:p>
            <a:pPr algn="ctr">
              <a:lnSpc>
                <a:spcPts val="7020"/>
              </a:lnSpc>
              <a:spcBef>
                <a:spcPct val="0"/>
              </a:spcBef>
            </a:pPr>
            <a:r>
              <a:rPr lang="en-US" sz="5400" spc="-135">
                <a:solidFill>
                  <a:srgbClr val="000000"/>
                </a:solidFill>
                <a:latin typeface="Cardo"/>
              </a:rPr>
              <a:t>Metrics</a:t>
            </a:r>
          </a:p>
        </p:txBody>
      </p:sp>
      <p:sp>
        <p:nvSpPr>
          <p:cNvPr id="3" name="AutoShape 3">
            <a:extLst>
              <a:ext uri="{FF2B5EF4-FFF2-40B4-BE49-F238E27FC236}">
                <a16:creationId xmlns:a16="http://schemas.microsoft.com/office/drawing/2014/main" id="{12445129-5A6E-4231-B1AE-B6A84A7F5E04}"/>
              </a:ext>
            </a:extLst>
          </p:cNvPr>
          <p:cNvSpPr/>
          <p:nvPr/>
        </p:nvSpPr>
        <p:spPr>
          <a:xfrm flipH="1">
            <a:off x="17728922" y="4762"/>
            <a:ext cx="530503" cy="10287000"/>
          </a:xfrm>
          <a:prstGeom prst="rect">
            <a:avLst/>
          </a:prstGeom>
          <a:solidFill>
            <a:srgbClr val="598688"/>
          </a:solidFill>
        </p:spPr>
      </p:sp>
      <p:sp>
        <p:nvSpPr>
          <p:cNvPr id="4" name="AutoShape 2">
            <a:extLst>
              <a:ext uri="{FF2B5EF4-FFF2-40B4-BE49-F238E27FC236}">
                <a16:creationId xmlns:a16="http://schemas.microsoft.com/office/drawing/2014/main" id="{A38F3F93-00AF-4962-8EB0-7C5101C62F3C}"/>
              </a:ext>
            </a:extLst>
          </p:cNvPr>
          <p:cNvSpPr/>
          <p:nvPr/>
        </p:nvSpPr>
        <p:spPr>
          <a:xfrm flipH="1">
            <a:off x="17380309" y="-4762"/>
            <a:ext cx="350520" cy="10287000"/>
          </a:xfrm>
          <a:prstGeom prst="rect">
            <a:avLst/>
          </a:prstGeom>
          <a:solidFill>
            <a:srgbClr val="C7C6C6"/>
          </a:solidFill>
        </p:spPr>
      </p:sp>
      <p:graphicFrame>
        <p:nvGraphicFramePr>
          <p:cNvPr id="15" name="Object 14">
            <a:extLst>
              <a:ext uri="{FF2B5EF4-FFF2-40B4-BE49-F238E27FC236}">
                <a16:creationId xmlns:a16="http://schemas.microsoft.com/office/drawing/2014/main" id="{6C0D8D08-DA75-4F52-B1FD-B424FCC9AD6B}"/>
              </a:ext>
            </a:extLst>
          </p:cNvPr>
          <p:cNvGraphicFramePr>
            <a:graphicFrameLocks noChangeAspect="1"/>
          </p:cNvGraphicFramePr>
          <p:nvPr>
            <p:extLst>
              <p:ext uri="{D42A27DB-BD31-4B8C-83A1-F6EECF244321}">
                <p14:modId xmlns:p14="http://schemas.microsoft.com/office/powerpoint/2010/main" val="3859728717"/>
              </p:ext>
            </p:extLst>
          </p:nvPr>
        </p:nvGraphicFramePr>
        <p:xfrm>
          <a:off x="2129853" y="1147710"/>
          <a:ext cx="13429938" cy="4301032"/>
        </p:xfrm>
        <a:graphic>
          <a:graphicData uri="http://schemas.openxmlformats.org/presentationml/2006/ole">
            <mc:AlternateContent xmlns:mc="http://schemas.openxmlformats.org/markup-compatibility/2006">
              <mc:Choice xmlns:v="urn:schemas-microsoft-com:vml" Requires="v">
                <p:oleObj name="Worksheet" r:id="rId2" imgW="7162942" imgH="2293683" progId="Excel.Sheet.12">
                  <p:embed/>
                </p:oleObj>
              </mc:Choice>
              <mc:Fallback>
                <p:oleObj name="Worksheet" r:id="rId2" imgW="7162942" imgH="2293683" progId="Excel.Sheet.12">
                  <p:embed/>
                  <p:pic>
                    <p:nvPicPr>
                      <p:cNvPr id="15" name="Object 14">
                        <a:extLst>
                          <a:ext uri="{FF2B5EF4-FFF2-40B4-BE49-F238E27FC236}">
                            <a16:creationId xmlns:a16="http://schemas.microsoft.com/office/drawing/2014/main" id="{6C0D8D08-DA75-4F52-B1FD-B424FCC9AD6B}"/>
                          </a:ext>
                        </a:extLst>
                      </p:cNvPr>
                      <p:cNvPicPr/>
                      <p:nvPr/>
                    </p:nvPicPr>
                    <p:blipFill>
                      <a:blip r:embed="rId3"/>
                      <a:stretch>
                        <a:fillRect/>
                      </a:stretch>
                    </p:blipFill>
                    <p:spPr>
                      <a:xfrm>
                        <a:off x="2129853" y="1147710"/>
                        <a:ext cx="13429938" cy="4301032"/>
                      </a:xfrm>
                      <a:prstGeom prst="rect">
                        <a:avLst/>
                      </a:prstGeom>
                    </p:spPr>
                  </p:pic>
                </p:oleObj>
              </mc:Fallback>
            </mc:AlternateContent>
          </a:graphicData>
        </a:graphic>
      </p:graphicFrame>
      <p:grpSp>
        <p:nvGrpSpPr>
          <p:cNvPr id="6" name="Group 5">
            <a:extLst>
              <a:ext uri="{FF2B5EF4-FFF2-40B4-BE49-F238E27FC236}">
                <a16:creationId xmlns:a16="http://schemas.microsoft.com/office/drawing/2014/main" id="{E9AEEF06-39DC-47D8-AAF5-651A5F63AA44}"/>
              </a:ext>
            </a:extLst>
          </p:cNvPr>
          <p:cNvGrpSpPr/>
          <p:nvPr/>
        </p:nvGrpSpPr>
        <p:grpSpPr>
          <a:xfrm>
            <a:off x="1191717" y="5710680"/>
            <a:ext cx="15170047" cy="4315007"/>
            <a:chOff x="1191717" y="5710680"/>
            <a:chExt cx="15170047" cy="4315007"/>
          </a:xfrm>
        </p:grpSpPr>
        <p:graphicFrame>
          <p:nvGraphicFramePr>
            <p:cNvPr id="9" name="Chart 8">
              <a:extLst>
                <a:ext uri="{FF2B5EF4-FFF2-40B4-BE49-F238E27FC236}">
                  <a16:creationId xmlns:a16="http://schemas.microsoft.com/office/drawing/2014/main" id="{4DCE6BDC-BBF8-49BF-812D-730CE73B9A18}"/>
                </a:ext>
              </a:extLst>
            </p:cNvPr>
            <p:cNvGraphicFramePr>
              <a:graphicFrameLocks/>
            </p:cNvGraphicFramePr>
            <p:nvPr>
              <p:extLst>
                <p:ext uri="{D42A27DB-BD31-4B8C-83A1-F6EECF244321}">
                  <p14:modId xmlns:p14="http://schemas.microsoft.com/office/powerpoint/2010/main" val="970942201"/>
                </p:ext>
              </p:extLst>
            </p:nvPr>
          </p:nvGraphicFramePr>
          <p:xfrm>
            <a:off x="1191717" y="5710680"/>
            <a:ext cx="7007903" cy="4315007"/>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1" name="Chart 10">
              <a:extLst>
                <a:ext uri="{FF2B5EF4-FFF2-40B4-BE49-F238E27FC236}">
                  <a16:creationId xmlns:a16="http://schemas.microsoft.com/office/drawing/2014/main" id="{10CDAF84-BE5A-4223-8CE0-EBEFDFD747A4}"/>
                </a:ext>
              </a:extLst>
            </p:cNvPr>
            <p:cNvGraphicFramePr>
              <a:graphicFrameLocks/>
            </p:cNvGraphicFramePr>
            <p:nvPr>
              <p:extLst>
                <p:ext uri="{D42A27DB-BD31-4B8C-83A1-F6EECF244321}">
                  <p14:modId xmlns:p14="http://schemas.microsoft.com/office/powerpoint/2010/main" val="2187688935"/>
                </p:ext>
              </p:extLst>
            </p:nvPr>
          </p:nvGraphicFramePr>
          <p:xfrm>
            <a:off x="9144000" y="5710681"/>
            <a:ext cx="7217764" cy="4315006"/>
          </p:xfrm>
          <a:graphic>
            <a:graphicData uri="http://schemas.openxmlformats.org/drawingml/2006/chart">
              <c:chart xmlns:c="http://schemas.openxmlformats.org/drawingml/2006/chart" xmlns:r="http://schemas.openxmlformats.org/officeDocument/2006/relationships" r:id="rId5"/>
            </a:graphicData>
          </a:graphic>
        </p:graphicFrame>
      </p:grpSp>
      <p:grpSp>
        <p:nvGrpSpPr>
          <p:cNvPr id="12" name="Group 11">
            <a:extLst>
              <a:ext uri="{FF2B5EF4-FFF2-40B4-BE49-F238E27FC236}">
                <a16:creationId xmlns:a16="http://schemas.microsoft.com/office/drawing/2014/main" id="{4A90F9F1-7402-41A9-BCB2-8C933D441429}"/>
              </a:ext>
            </a:extLst>
          </p:cNvPr>
          <p:cNvGrpSpPr/>
          <p:nvPr/>
        </p:nvGrpSpPr>
        <p:grpSpPr>
          <a:xfrm>
            <a:off x="557171" y="10273650"/>
            <a:ext cx="15791794" cy="4563351"/>
            <a:chOff x="592455" y="5531369"/>
            <a:chExt cx="15791794" cy="4563351"/>
          </a:xfrm>
        </p:grpSpPr>
        <p:graphicFrame>
          <p:nvGraphicFramePr>
            <p:cNvPr id="13" name="Chart 12">
              <a:extLst>
                <a:ext uri="{FF2B5EF4-FFF2-40B4-BE49-F238E27FC236}">
                  <a16:creationId xmlns:a16="http://schemas.microsoft.com/office/drawing/2014/main" id="{F12C27F3-EEF8-4277-9995-2D0D7A2D8229}"/>
                </a:ext>
              </a:extLst>
            </p:cNvPr>
            <p:cNvGraphicFramePr>
              <a:graphicFrameLocks/>
            </p:cNvGraphicFramePr>
            <p:nvPr>
              <p:extLst>
                <p:ext uri="{D42A27DB-BD31-4B8C-83A1-F6EECF244321}">
                  <p14:modId xmlns:p14="http://schemas.microsoft.com/office/powerpoint/2010/main" val="3991318318"/>
                </p:ext>
              </p:extLst>
            </p:nvPr>
          </p:nvGraphicFramePr>
          <p:xfrm>
            <a:off x="9413823" y="5531369"/>
            <a:ext cx="6970426" cy="4509013"/>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hart 13">
              <a:extLst>
                <a:ext uri="{FF2B5EF4-FFF2-40B4-BE49-F238E27FC236}">
                  <a16:creationId xmlns:a16="http://schemas.microsoft.com/office/drawing/2014/main" id="{BC6FAFC9-9A18-4712-A727-698D7AD2131C}"/>
                </a:ext>
              </a:extLst>
            </p:cNvPr>
            <p:cNvGraphicFramePr>
              <a:graphicFrameLocks/>
            </p:cNvGraphicFramePr>
            <p:nvPr>
              <p:extLst>
                <p:ext uri="{D42A27DB-BD31-4B8C-83A1-F6EECF244321}">
                  <p14:modId xmlns:p14="http://schemas.microsoft.com/office/powerpoint/2010/main" val="554831845"/>
                </p:ext>
              </p:extLst>
            </p:nvPr>
          </p:nvGraphicFramePr>
          <p:xfrm>
            <a:off x="592455" y="5585708"/>
            <a:ext cx="8731770" cy="4509012"/>
          </p:xfrm>
          <a:graphic>
            <a:graphicData uri="http://schemas.openxmlformats.org/drawingml/2006/chart">
              <c:chart xmlns:c="http://schemas.openxmlformats.org/drawingml/2006/chart" xmlns:r="http://schemas.openxmlformats.org/officeDocument/2006/relationships" r:id="rId7"/>
            </a:graphicData>
          </a:graphic>
        </p:graphicFrame>
      </p:grpSp>
      <p:graphicFrame>
        <p:nvGraphicFramePr>
          <p:cNvPr id="16" name="Object 15">
            <a:extLst>
              <a:ext uri="{FF2B5EF4-FFF2-40B4-BE49-F238E27FC236}">
                <a16:creationId xmlns:a16="http://schemas.microsoft.com/office/drawing/2014/main" id="{D0500F97-82E3-428B-9D22-1579EDD2FB06}"/>
              </a:ext>
            </a:extLst>
          </p:cNvPr>
          <p:cNvGraphicFramePr>
            <a:graphicFrameLocks noChangeAspect="1"/>
          </p:cNvGraphicFramePr>
          <p:nvPr>
            <p:extLst>
              <p:ext uri="{D42A27DB-BD31-4B8C-83A1-F6EECF244321}">
                <p14:modId xmlns:p14="http://schemas.microsoft.com/office/powerpoint/2010/main" val="2182930387"/>
              </p:ext>
            </p:extLst>
          </p:nvPr>
        </p:nvGraphicFramePr>
        <p:xfrm>
          <a:off x="19232051" y="1147710"/>
          <a:ext cx="15358934" cy="3856412"/>
        </p:xfrm>
        <a:graphic>
          <a:graphicData uri="http://schemas.openxmlformats.org/presentationml/2006/ole">
            <mc:AlternateContent xmlns:mc="http://schemas.openxmlformats.org/markup-compatibility/2006">
              <mc:Choice xmlns:v="urn:schemas-microsoft-com:vml" Requires="v">
                <p:oleObj name="Worksheet" r:id="rId8" imgW="9136345" imgH="2293683" progId="Excel.Sheet.12">
                  <p:embed/>
                </p:oleObj>
              </mc:Choice>
              <mc:Fallback>
                <p:oleObj name="Worksheet" r:id="rId8" imgW="9136345" imgH="2293683" progId="Excel.Sheet.12">
                  <p:embed/>
                  <p:pic>
                    <p:nvPicPr>
                      <p:cNvPr id="16" name="Object 15">
                        <a:extLst>
                          <a:ext uri="{FF2B5EF4-FFF2-40B4-BE49-F238E27FC236}">
                            <a16:creationId xmlns:a16="http://schemas.microsoft.com/office/drawing/2014/main" id="{D0500F97-82E3-428B-9D22-1579EDD2FB06}"/>
                          </a:ext>
                        </a:extLst>
                      </p:cNvPr>
                      <p:cNvPicPr/>
                      <p:nvPr/>
                    </p:nvPicPr>
                    <p:blipFill>
                      <a:blip r:embed="rId9"/>
                      <a:stretch>
                        <a:fillRect/>
                      </a:stretch>
                    </p:blipFill>
                    <p:spPr>
                      <a:xfrm>
                        <a:off x="19232051" y="1147710"/>
                        <a:ext cx="15358934" cy="3856412"/>
                      </a:xfrm>
                      <a:prstGeom prst="rect">
                        <a:avLst/>
                      </a:prstGeom>
                    </p:spPr>
                  </p:pic>
                </p:oleObj>
              </mc:Fallback>
            </mc:AlternateContent>
          </a:graphicData>
        </a:graphic>
      </p:graphicFrame>
    </p:spTree>
    <p:extLst>
      <p:ext uri="{BB962C8B-B14F-4D97-AF65-F5344CB8AC3E}">
        <p14:creationId xmlns:p14="http://schemas.microsoft.com/office/powerpoint/2010/main" val="30015552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1F0F0"/>
        </a:solidFill>
        <a:effectLst/>
      </p:bgPr>
    </p:bg>
    <p:spTree>
      <p:nvGrpSpPr>
        <p:cNvPr id="1" name=""/>
        <p:cNvGrpSpPr/>
        <p:nvPr/>
      </p:nvGrpSpPr>
      <p:grpSpPr>
        <a:xfrm>
          <a:off x="0" y="0"/>
          <a:ext cx="0" cy="0"/>
          <a:chOff x="0" y="0"/>
          <a:chExt cx="0" cy="0"/>
        </a:xfrm>
      </p:grpSpPr>
      <p:sp>
        <p:nvSpPr>
          <p:cNvPr id="3" name="TextBox 3"/>
          <p:cNvSpPr txBox="1"/>
          <p:nvPr/>
        </p:nvSpPr>
        <p:spPr>
          <a:xfrm>
            <a:off x="723601" y="-19050"/>
            <a:ext cx="16840795" cy="874395"/>
          </a:xfrm>
          <a:prstGeom prst="rect">
            <a:avLst/>
          </a:prstGeom>
        </p:spPr>
        <p:txBody>
          <a:bodyPr lIns="0" tIns="0" rIns="0" bIns="0" rtlCol="0" anchor="t">
            <a:spAutoFit/>
          </a:bodyPr>
          <a:lstStyle/>
          <a:p>
            <a:pPr algn="ctr">
              <a:lnSpc>
                <a:spcPts val="7020"/>
              </a:lnSpc>
              <a:spcBef>
                <a:spcPct val="0"/>
              </a:spcBef>
            </a:pPr>
            <a:r>
              <a:rPr lang="en-US" sz="5400" spc="-135">
                <a:solidFill>
                  <a:srgbClr val="000000"/>
                </a:solidFill>
                <a:latin typeface="Cardo"/>
              </a:rPr>
              <a:t>Output of Final Model</a:t>
            </a:r>
          </a:p>
        </p:txBody>
      </p:sp>
      <p:sp>
        <p:nvSpPr>
          <p:cNvPr id="5" name="AutoShape 3">
            <a:extLst>
              <a:ext uri="{FF2B5EF4-FFF2-40B4-BE49-F238E27FC236}">
                <a16:creationId xmlns:a16="http://schemas.microsoft.com/office/drawing/2014/main" id="{1A536A31-EA34-4CBC-98E6-9AFA4CFB4789}"/>
              </a:ext>
            </a:extLst>
          </p:cNvPr>
          <p:cNvSpPr/>
          <p:nvPr/>
        </p:nvSpPr>
        <p:spPr>
          <a:xfrm flipH="1">
            <a:off x="17746859" y="0"/>
            <a:ext cx="530503" cy="10287000"/>
          </a:xfrm>
          <a:prstGeom prst="rect">
            <a:avLst/>
          </a:prstGeom>
          <a:solidFill>
            <a:srgbClr val="598688"/>
          </a:solidFill>
        </p:spPr>
      </p:sp>
      <p:sp>
        <p:nvSpPr>
          <p:cNvPr id="6" name="AutoShape 2">
            <a:extLst>
              <a:ext uri="{FF2B5EF4-FFF2-40B4-BE49-F238E27FC236}">
                <a16:creationId xmlns:a16="http://schemas.microsoft.com/office/drawing/2014/main" id="{109AF50C-AECC-49FF-A1BD-F5D1A8EA59BF}"/>
              </a:ext>
            </a:extLst>
          </p:cNvPr>
          <p:cNvSpPr/>
          <p:nvPr/>
        </p:nvSpPr>
        <p:spPr>
          <a:xfrm flipH="1">
            <a:off x="17406977" y="0"/>
            <a:ext cx="350520" cy="10287000"/>
          </a:xfrm>
          <a:prstGeom prst="rect">
            <a:avLst/>
          </a:prstGeom>
          <a:solidFill>
            <a:srgbClr val="C7C6C6"/>
          </a:solidFill>
        </p:spPr>
      </p:sp>
      <p:pic>
        <p:nvPicPr>
          <p:cNvPr id="2" name="Emotion">
            <a:hlinkClick r:id="" action="ppaction://media"/>
            <a:extLst>
              <a:ext uri="{FF2B5EF4-FFF2-40B4-BE49-F238E27FC236}">
                <a16:creationId xmlns:a16="http://schemas.microsoft.com/office/drawing/2014/main" id="{0BA2D37C-0B35-4E4B-840A-092F6DD9D44D}"/>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455550" y="3870258"/>
            <a:ext cx="16633237" cy="3459482"/>
          </a:xfrm>
          <a:prstGeom prst="rect">
            <a:avLst/>
          </a:prstGeom>
        </p:spPr>
      </p:pic>
      <p:sp>
        <p:nvSpPr>
          <p:cNvPr id="10" name="TextBox 3">
            <a:extLst>
              <a:ext uri="{FF2B5EF4-FFF2-40B4-BE49-F238E27FC236}">
                <a16:creationId xmlns:a16="http://schemas.microsoft.com/office/drawing/2014/main" id="{07E9FF47-A885-4270-995E-932CE8858E5C}"/>
              </a:ext>
            </a:extLst>
          </p:cNvPr>
          <p:cNvSpPr txBox="1"/>
          <p:nvPr/>
        </p:nvSpPr>
        <p:spPr>
          <a:xfrm>
            <a:off x="0" y="855345"/>
            <a:ext cx="18112740" cy="827150"/>
          </a:xfrm>
          <a:prstGeom prst="rect">
            <a:avLst/>
          </a:prstGeom>
        </p:spPr>
        <p:txBody>
          <a:bodyPr wrap="square" lIns="0" tIns="0" rIns="0" bIns="0" rtlCol="0" anchor="t">
            <a:spAutoFit/>
          </a:bodyPr>
          <a:lstStyle/>
          <a:p>
            <a:pPr algn="ctr">
              <a:lnSpc>
                <a:spcPts val="7020"/>
              </a:lnSpc>
              <a:spcBef>
                <a:spcPct val="0"/>
              </a:spcBef>
            </a:pPr>
            <a:r>
              <a:rPr lang="en-US" sz="3600" spc="-135">
                <a:solidFill>
                  <a:srgbClr val="000000"/>
                </a:solidFill>
                <a:latin typeface="Cardo"/>
              </a:rPr>
              <a:t>Different Emotions</a:t>
            </a:r>
          </a:p>
        </p:txBody>
      </p:sp>
      <p:pic>
        <p:nvPicPr>
          <p:cNvPr id="7" name="Untitled design">
            <a:hlinkClick r:id="" action="ppaction://media"/>
            <a:extLst>
              <a:ext uri="{FF2B5EF4-FFF2-40B4-BE49-F238E27FC236}">
                <a16:creationId xmlns:a16="http://schemas.microsoft.com/office/drawing/2014/main" id="{2FC1196D-05A5-4ABB-ABBB-B4CEDF1CF34F}"/>
              </a:ext>
            </a:extLst>
          </p:cNvPr>
          <p:cNvPicPr>
            <a:picLocks noChangeAspect="1"/>
          </p:cNvPicPr>
          <p:nvPr>
            <a:videoFile r:link="rId4"/>
            <p:extLst>
              <p:ext uri="{DAA4B4D4-6D71-4841-9C94-3DE7FCFB9230}">
                <p14:media xmlns:p14="http://schemas.microsoft.com/office/powerpoint/2010/main" r:embed="rId3"/>
              </p:ext>
            </p:extLst>
          </p:nvPr>
        </p:nvPicPr>
        <p:blipFill>
          <a:blip r:embed="rId9"/>
          <a:stretch>
            <a:fillRect/>
          </a:stretch>
        </p:blipFill>
        <p:spPr>
          <a:xfrm>
            <a:off x="-17327713" y="2861833"/>
            <a:ext cx="16350872" cy="3265917"/>
          </a:xfrm>
          <a:prstGeom prst="rect">
            <a:avLst/>
          </a:prstGeom>
        </p:spPr>
      </p:pic>
      <p:pic>
        <p:nvPicPr>
          <p:cNvPr id="8" name="Untitled design (1)">
            <a:hlinkClick r:id="" action="ppaction://media"/>
            <a:extLst>
              <a:ext uri="{FF2B5EF4-FFF2-40B4-BE49-F238E27FC236}">
                <a16:creationId xmlns:a16="http://schemas.microsoft.com/office/drawing/2014/main" id="{77149A79-4C85-4BF6-93DD-C0AFF84BF36B}"/>
              </a:ext>
            </a:extLst>
          </p:cNvPr>
          <p:cNvPicPr>
            <a:picLocks noChangeAspect="1"/>
          </p:cNvPicPr>
          <p:nvPr>
            <a:videoFile r:link="rId6"/>
            <p:extLst>
              <p:ext uri="{DAA4B4D4-6D71-4841-9C94-3DE7FCFB9230}">
                <p14:media xmlns:p14="http://schemas.microsoft.com/office/powerpoint/2010/main" r:embed="rId5"/>
              </p:ext>
            </p:extLst>
          </p:nvPr>
        </p:nvPicPr>
        <p:blipFill>
          <a:blip r:embed="rId10"/>
          <a:stretch>
            <a:fillRect/>
          </a:stretch>
        </p:blipFill>
        <p:spPr>
          <a:xfrm>
            <a:off x="-13977514" y="6689165"/>
            <a:ext cx="6890515" cy="3440504"/>
          </a:xfrm>
          <a:prstGeom prst="rect">
            <a:avLst/>
          </a:prstGeom>
        </p:spPr>
      </p:pic>
    </p:spTree>
    <p:extLst>
      <p:ext uri="{BB962C8B-B14F-4D97-AF65-F5344CB8AC3E}">
        <p14:creationId xmlns:p14="http://schemas.microsoft.com/office/powerpoint/2010/main" val="26713021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1000"/>
                                  </p:stCondLst>
                                  <p:childTnLst>
                                    <p:cmd type="call" cmd="playFrom(0.0)">
                                      <p:cBhvr>
                                        <p:cTn id="6" dur="254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par>
              <p:cTn id="7"/>
            </p:par>
            <p:video>
              <p:cMediaNode vol="80000">
                <p:cTn id="8" fill="hold" display="0">
                  <p:stCondLst>
                    <p:cond delay="indefinite"/>
                  </p:stCondLst>
                </p:cTn>
                <p:tgtEl>
                  <p:spTgt spid="2"/>
                </p:tgtEl>
              </p:cMediaNode>
            </p:video>
            <p:seq concurrent="1" nextAc="seek">
              <p:cTn id="9" restart="whenNotActive" fill="hold" evtFilter="cancelBubble" nodeType="interactiveSeq">
                <p:stCondLst>
                  <p:cond evt="onClick" delay="0">
                    <p:tgtEl>
                      <p:spTgt spid="2"/>
                    </p:tgtEl>
                  </p:cond>
                </p:stCondLst>
                <p:endSync evt="end" delay="0">
                  <p:rtn val="all"/>
                </p:endSync>
                <p:childTnLst>
                  <p:par>
                    <p:cTn id="10" fill="hold">
                      <p:stCondLst>
                        <p:cond delay="0"/>
                      </p:stCondLst>
                      <p:childTnLst>
                        <p:par>
                          <p:cTn id="11" fill="hold">
                            <p:stCondLst>
                              <p:cond delay="0"/>
                            </p:stCondLst>
                            <p:childTnLst>
                              <p:par>
                                <p:cTn id="12" presetID="2" presetClass="mediacall" presetSubtype="0" fill="hold" nodeType="clickEffect">
                                  <p:stCondLst>
                                    <p:cond delay="0"/>
                                  </p:stCondLst>
                                  <p:childTnLst>
                                    <p:cmd type="call" cmd="togglePause">
                                      <p:cBhvr>
                                        <p:cTn id="13" dur="1" fill="hold"/>
                                        <p:tgtEl>
                                          <p:spTgt spid="2"/>
                                        </p:tgtEl>
                                      </p:cBhvr>
                                    </p:cmd>
                                  </p:childTnLst>
                                </p:cTn>
                              </p:par>
                            </p:childTnLst>
                          </p:cTn>
                        </p:par>
                      </p:childTnLst>
                    </p:cTn>
                  </p:par>
                </p:childTnLst>
              </p:cTn>
              <p:nextCondLst>
                <p:cond evt="onClick" delay="0">
                  <p:tgtEl>
                    <p:spTgt spid="2"/>
                  </p:tgtEl>
                </p:cond>
              </p:nextCondLst>
            </p:seq>
            <p:video>
              <p:cMediaNode vol="80000">
                <p:cTn id="14" fill="hold" display="0">
                  <p:stCondLst>
                    <p:cond delay="indefinite"/>
                  </p:stCondLst>
                </p:cTn>
                <p:tgtEl>
                  <p:spTgt spid="7"/>
                </p:tgtEl>
              </p:cMediaNode>
            </p:video>
            <p:video>
              <p:cMediaNode vol="80000">
                <p:cTn id="15" fill="hold" display="0">
                  <p:stCondLst>
                    <p:cond delay="indefinite"/>
                  </p:stCondLst>
                </p:cTn>
                <p:tgtEl>
                  <p:spTgt spid="8"/>
                </p:tgtEl>
              </p:cMediaNode>
            </p:vide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1F0F0"/>
        </a:solidFill>
        <a:effectLst/>
      </p:bgPr>
    </p:bg>
    <p:spTree>
      <p:nvGrpSpPr>
        <p:cNvPr id="1" name=""/>
        <p:cNvGrpSpPr/>
        <p:nvPr/>
      </p:nvGrpSpPr>
      <p:grpSpPr>
        <a:xfrm>
          <a:off x="0" y="0"/>
          <a:ext cx="0" cy="0"/>
          <a:chOff x="0" y="0"/>
          <a:chExt cx="0" cy="0"/>
        </a:xfrm>
      </p:grpSpPr>
      <p:sp>
        <p:nvSpPr>
          <p:cNvPr id="3" name="TextBox 3"/>
          <p:cNvSpPr txBox="1"/>
          <p:nvPr/>
        </p:nvSpPr>
        <p:spPr>
          <a:xfrm>
            <a:off x="723601" y="-19050"/>
            <a:ext cx="16840795" cy="874395"/>
          </a:xfrm>
          <a:prstGeom prst="rect">
            <a:avLst/>
          </a:prstGeom>
        </p:spPr>
        <p:txBody>
          <a:bodyPr lIns="0" tIns="0" rIns="0" bIns="0" rtlCol="0" anchor="t">
            <a:spAutoFit/>
          </a:bodyPr>
          <a:lstStyle/>
          <a:p>
            <a:pPr algn="ctr">
              <a:lnSpc>
                <a:spcPts val="7020"/>
              </a:lnSpc>
              <a:spcBef>
                <a:spcPct val="0"/>
              </a:spcBef>
            </a:pPr>
            <a:r>
              <a:rPr lang="en-US" sz="5400" spc="-135">
                <a:solidFill>
                  <a:srgbClr val="000000"/>
                </a:solidFill>
                <a:latin typeface="Cardo"/>
              </a:rPr>
              <a:t>Output of Final Model</a:t>
            </a:r>
          </a:p>
        </p:txBody>
      </p:sp>
      <p:sp>
        <p:nvSpPr>
          <p:cNvPr id="5" name="AutoShape 3">
            <a:extLst>
              <a:ext uri="{FF2B5EF4-FFF2-40B4-BE49-F238E27FC236}">
                <a16:creationId xmlns:a16="http://schemas.microsoft.com/office/drawing/2014/main" id="{1A536A31-EA34-4CBC-98E6-9AFA4CFB4789}"/>
              </a:ext>
            </a:extLst>
          </p:cNvPr>
          <p:cNvSpPr/>
          <p:nvPr/>
        </p:nvSpPr>
        <p:spPr>
          <a:xfrm flipH="1">
            <a:off x="17746859" y="0"/>
            <a:ext cx="530503" cy="10287000"/>
          </a:xfrm>
          <a:prstGeom prst="rect">
            <a:avLst/>
          </a:prstGeom>
          <a:solidFill>
            <a:srgbClr val="598688"/>
          </a:solidFill>
        </p:spPr>
      </p:sp>
      <p:sp>
        <p:nvSpPr>
          <p:cNvPr id="6" name="AutoShape 2">
            <a:extLst>
              <a:ext uri="{FF2B5EF4-FFF2-40B4-BE49-F238E27FC236}">
                <a16:creationId xmlns:a16="http://schemas.microsoft.com/office/drawing/2014/main" id="{109AF50C-AECC-49FF-A1BD-F5D1A8EA59BF}"/>
              </a:ext>
            </a:extLst>
          </p:cNvPr>
          <p:cNvSpPr/>
          <p:nvPr/>
        </p:nvSpPr>
        <p:spPr>
          <a:xfrm flipH="1">
            <a:off x="17406977" y="0"/>
            <a:ext cx="350520" cy="10287000"/>
          </a:xfrm>
          <a:prstGeom prst="rect">
            <a:avLst/>
          </a:prstGeom>
          <a:solidFill>
            <a:srgbClr val="C7C6C6"/>
          </a:solidFill>
        </p:spPr>
      </p:sp>
      <p:sp>
        <p:nvSpPr>
          <p:cNvPr id="8" name="TextBox 3">
            <a:extLst>
              <a:ext uri="{FF2B5EF4-FFF2-40B4-BE49-F238E27FC236}">
                <a16:creationId xmlns:a16="http://schemas.microsoft.com/office/drawing/2014/main" id="{EF035239-61FF-464B-B6C7-CA5A920FD9BF}"/>
              </a:ext>
            </a:extLst>
          </p:cNvPr>
          <p:cNvSpPr txBox="1"/>
          <p:nvPr/>
        </p:nvSpPr>
        <p:spPr>
          <a:xfrm>
            <a:off x="505242" y="5815091"/>
            <a:ext cx="16840795" cy="827150"/>
          </a:xfrm>
          <a:prstGeom prst="rect">
            <a:avLst/>
          </a:prstGeom>
        </p:spPr>
        <p:txBody>
          <a:bodyPr lIns="0" tIns="0" rIns="0" bIns="0" rtlCol="0" anchor="t">
            <a:spAutoFit/>
          </a:bodyPr>
          <a:lstStyle/>
          <a:p>
            <a:pPr algn="ctr">
              <a:lnSpc>
                <a:spcPts val="7020"/>
              </a:lnSpc>
              <a:spcBef>
                <a:spcPct val="0"/>
              </a:spcBef>
            </a:pPr>
            <a:r>
              <a:rPr lang="en-US" sz="3600" spc="-135">
                <a:solidFill>
                  <a:srgbClr val="000000"/>
                </a:solidFill>
                <a:latin typeface="Cardo"/>
              </a:rPr>
              <a:t>Celebrity Faces</a:t>
            </a:r>
          </a:p>
        </p:txBody>
      </p:sp>
      <p:sp>
        <p:nvSpPr>
          <p:cNvPr id="9" name="TextBox 3">
            <a:extLst>
              <a:ext uri="{FF2B5EF4-FFF2-40B4-BE49-F238E27FC236}">
                <a16:creationId xmlns:a16="http://schemas.microsoft.com/office/drawing/2014/main" id="{7D220F71-068B-48D9-8CD7-FC0B62C40B98}"/>
              </a:ext>
            </a:extLst>
          </p:cNvPr>
          <p:cNvSpPr txBox="1"/>
          <p:nvPr/>
        </p:nvSpPr>
        <p:spPr>
          <a:xfrm>
            <a:off x="0" y="855345"/>
            <a:ext cx="18112740" cy="827150"/>
          </a:xfrm>
          <a:prstGeom prst="rect">
            <a:avLst/>
          </a:prstGeom>
        </p:spPr>
        <p:txBody>
          <a:bodyPr wrap="square" lIns="0" tIns="0" rIns="0" bIns="0" rtlCol="0" anchor="t">
            <a:spAutoFit/>
          </a:bodyPr>
          <a:lstStyle/>
          <a:p>
            <a:pPr algn="ctr">
              <a:lnSpc>
                <a:spcPts val="7020"/>
              </a:lnSpc>
              <a:spcBef>
                <a:spcPct val="0"/>
              </a:spcBef>
            </a:pPr>
            <a:r>
              <a:rPr lang="en-US" sz="3600" spc="-135">
                <a:solidFill>
                  <a:srgbClr val="000000"/>
                </a:solidFill>
                <a:latin typeface="Cardo"/>
              </a:rPr>
              <a:t>Group Member's Faces</a:t>
            </a:r>
          </a:p>
        </p:txBody>
      </p:sp>
      <p:pic>
        <p:nvPicPr>
          <p:cNvPr id="2" name="Untitled design (1)">
            <a:hlinkClick r:id="" action="ppaction://media"/>
            <a:extLst>
              <a:ext uri="{FF2B5EF4-FFF2-40B4-BE49-F238E27FC236}">
                <a16:creationId xmlns:a16="http://schemas.microsoft.com/office/drawing/2014/main" id="{9A58CDA4-2142-4291-8617-6C1B3A55320C}"/>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5377286" y="6658116"/>
            <a:ext cx="6890515" cy="3440504"/>
          </a:xfrm>
          <a:prstGeom prst="rect">
            <a:avLst/>
          </a:prstGeom>
        </p:spPr>
      </p:pic>
      <p:pic>
        <p:nvPicPr>
          <p:cNvPr id="4" name="Untitled design">
            <a:hlinkClick r:id="" action="ppaction://media"/>
            <a:extLst>
              <a:ext uri="{FF2B5EF4-FFF2-40B4-BE49-F238E27FC236}">
                <a16:creationId xmlns:a16="http://schemas.microsoft.com/office/drawing/2014/main" id="{94B10B15-B174-4E53-BD36-0D17ADCD99FD}"/>
              </a:ext>
            </a:extLst>
          </p:cNvPr>
          <p:cNvPicPr>
            <a:picLocks noChangeAspect="1"/>
          </p:cNvPicPr>
          <p:nvPr>
            <a:videoFile r:link="rId4"/>
            <p:extLst>
              <p:ext uri="{DAA4B4D4-6D71-4841-9C94-3DE7FCFB9230}">
                <p14:media xmlns:p14="http://schemas.microsoft.com/office/powerpoint/2010/main" r:embed="rId3"/>
              </p:ext>
            </p:extLst>
          </p:nvPr>
        </p:nvPicPr>
        <p:blipFill>
          <a:blip r:embed="rId9"/>
          <a:stretch>
            <a:fillRect/>
          </a:stretch>
        </p:blipFill>
        <p:spPr>
          <a:xfrm>
            <a:off x="883064" y="1957211"/>
            <a:ext cx="16350872" cy="3265917"/>
          </a:xfrm>
          <a:prstGeom prst="rect">
            <a:avLst/>
          </a:prstGeom>
        </p:spPr>
      </p:pic>
      <p:pic>
        <p:nvPicPr>
          <p:cNvPr id="12" name="Emotion">
            <a:hlinkClick r:id="" action="ppaction://media"/>
            <a:extLst>
              <a:ext uri="{FF2B5EF4-FFF2-40B4-BE49-F238E27FC236}">
                <a16:creationId xmlns:a16="http://schemas.microsoft.com/office/drawing/2014/main" id="{F483E76B-44F2-432F-BAA3-DDCDD42BE20B}"/>
              </a:ext>
            </a:extLst>
          </p:cNvPr>
          <p:cNvPicPr>
            <a:picLocks noChangeAspect="1"/>
          </p:cNvPicPr>
          <p:nvPr>
            <a:videoFile r:link="rId6"/>
            <p:extLst>
              <p:ext uri="{DAA4B4D4-6D71-4841-9C94-3DE7FCFB9230}">
                <p14:media xmlns:p14="http://schemas.microsoft.com/office/powerpoint/2010/main" r:embed="rId5"/>
              </p:ext>
            </p:extLst>
          </p:nvPr>
        </p:nvPicPr>
        <p:blipFill>
          <a:blip r:embed="rId10"/>
          <a:stretch>
            <a:fillRect/>
          </a:stretch>
        </p:blipFill>
        <p:spPr>
          <a:xfrm>
            <a:off x="18617244" y="1860428"/>
            <a:ext cx="16633237" cy="3459482"/>
          </a:xfrm>
          <a:prstGeom prst="rect">
            <a:avLst/>
          </a:prstGeom>
        </p:spPr>
      </p:pic>
    </p:spTree>
    <p:extLst>
      <p:ext uri="{BB962C8B-B14F-4D97-AF65-F5344CB8AC3E}">
        <p14:creationId xmlns:p14="http://schemas.microsoft.com/office/powerpoint/2010/main" val="22711586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1000"/>
                                  </p:stCondLst>
                                  <p:childTnLst>
                                    <p:cmd type="call" cmd="playFrom(0.0)">
                                      <p:cBhvr>
                                        <p:cTn id="6" dur="2544" fill="hold"/>
                                        <p:tgtEl>
                                          <p:spTgt spid="2"/>
                                        </p:tgtEl>
                                      </p:cBhvr>
                                    </p:cmd>
                                  </p:childTnLst>
                                </p:cTn>
                              </p:par>
                              <p:par>
                                <p:cTn id="7" presetID="1" presetClass="mediacall" presetSubtype="0" fill="hold" nodeType="withEffect">
                                  <p:stCondLst>
                                    <p:cond delay="1000"/>
                                  </p:stCondLst>
                                  <p:childTnLst>
                                    <p:cmd type="call" cmd="playFrom(0.0)">
                                      <p:cBhvr>
                                        <p:cTn id="8" dur="254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par>
              <p:cTn id="9"/>
            </p:par>
            <p:video>
              <p:cMediaNode vol="80000">
                <p:cTn id="10" fill="hold" display="0">
                  <p:stCondLst>
                    <p:cond delay="indefinite"/>
                  </p:stCondLst>
                </p:cTn>
                <p:tgtEl>
                  <p:spTgt spid="2"/>
                </p:tgtEl>
              </p:cMediaNode>
            </p:video>
            <p:seq concurrent="1" nextAc="seek">
              <p:cTn id="11" restart="whenNotActive" fill="hold" evtFilter="cancelBubble" nodeType="interactiveSeq">
                <p:stCondLst>
                  <p:cond evt="onClick" delay="0">
                    <p:tgtEl>
                      <p:spTgt spid="2"/>
                    </p:tgtEl>
                  </p:cond>
                </p:stCondLst>
                <p:endSync evt="end" delay="0">
                  <p:rtn val="all"/>
                </p:endSync>
                <p:childTnLst>
                  <p:par>
                    <p:cTn id="12" fill="hold">
                      <p:stCondLst>
                        <p:cond delay="0"/>
                      </p:stCondLst>
                      <p:childTnLst>
                        <p:par>
                          <p:cTn id="13" fill="hold">
                            <p:stCondLst>
                              <p:cond delay="0"/>
                            </p:stCondLst>
                            <p:childTnLst>
                              <p:par>
                                <p:cTn id="14" presetID="2" presetClass="mediacall" presetSubtype="0" fill="hold" nodeType="clickEffect">
                                  <p:stCondLst>
                                    <p:cond delay="0"/>
                                  </p:stCondLst>
                                  <p:childTnLst>
                                    <p:cmd type="call" cmd="togglePause">
                                      <p:cBhvr>
                                        <p:cTn id="15" dur="1" fill="hold"/>
                                        <p:tgtEl>
                                          <p:spTgt spid="2"/>
                                        </p:tgtEl>
                                      </p:cBhvr>
                                    </p:cmd>
                                  </p:childTnLst>
                                </p:cTn>
                              </p:par>
                            </p:childTnLst>
                          </p:cTn>
                        </p:par>
                      </p:childTnLst>
                    </p:cTn>
                  </p:par>
                </p:childTnLst>
              </p:cTn>
              <p:nextCondLst>
                <p:cond evt="onClick" delay="0">
                  <p:tgtEl>
                    <p:spTgt spid="2"/>
                  </p:tgtEl>
                </p:cond>
              </p:nextCondLst>
            </p:seq>
            <p:video>
              <p:cMediaNode vol="80000">
                <p:cTn id="16" fill="hold" display="0">
                  <p:stCondLst>
                    <p:cond delay="indefinite"/>
                  </p:stCondLst>
                </p:cTn>
                <p:tgtEl>
                  <p:spTgt spid="4"/>
                </p:tgtEl>
              </p:cMediaNode>
            </p:video>
            <p:seq concurrent="1" nextAc="seek">
              <p:cTn id="17" restart="whenNotActive" fill="hold" evtFilter="cancelBubble" nodeType="interactiveSeq">
                <p:stCondLst>
                  <p:cond evt="onClick" delay="0">
                    <p:tgtEl>
                      <p:spTgt spid="4"/>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clickEffect">
                                  <p:stCondLst>
                                    <p:cond delay="0"/>
                                  </p:stCondLst>
                                  <p:childTnLst>
                                    <p:cmd type="call" cmd="togglePause">
                                      <p:cBhvr>
                                        <p:cTn id="21" dur="1" fill="hold"/>
                                        <p:tgtEl>
                                          <p:spTgt spid="4"/>
                                        </p:tgtEl>
                                      </p:cBhvr>
                                    </p:cmd>
                                  </p:childTnLst>
                                </p:cTn>
                              </p:par>
                            </p:childTnLst>
                          </p:cTn>
                        </p:par>
                      </p:childTnLst>
                    </p:cTn>
                  </p:par>
                </p:childTnLst>
              </p:cTn>
              <p:nextCondLst>
                <p:cond evt="onClick" delay="0">
                  <p:tgtEl>
                    <p:spTgt spid="4"/>
                  </p:tgtEl>
                </p:cond>
              </p:nextCondLst>
            </p:seq>
            <p:video>
              <p:cMediaNode vol="80000" mute="1">
                <p:cTn id="22" fill="hold" display="0">
                  <p:stCondLst>
                    <p:cond delay="indefinite"/>
                  </p:stCondLst>
                </p:cTn>
                <p:tgtEl>
                  <p:spTgt spid="12"/>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1F0F0"/>
        </a:solidFill>
        <a:effectLst/>
      </p:bgPr>
    </p:bg>
    <p:spTree>
      <p:nvGrpSpPr>
        <p:cNvPr id="1" name=""/>
        <p:cNvGrpSpPr/>
        <p:nvPr/>
      </p:nvGrpSpPr>
      <p:grpSpPr>
        <a:xfrm>
          <a:off x="0" y="0"/>
          <a:ext cx="0" cy="0"/>
          <a:chOff x="0" y="0"/>
          <a:chExt cx="0" cy="0"/>
        </a:xfrm>
      </p:grpSpPr>
      <p:sp>
        <p:nvSpPr>
          <p:cNvPr id="5" name="AutoShape 3">
            <a:extLst>
              <a:ext uri="{FF2B5EF4-FFF2-40B4-BE49-F238E27FC236}">
                <a16:creationId xmlns:a16="http://schemas.microsoft.com/office/drawing/2014/main" id="{1A536A31-EA34-4CBC-98E6-9AFA4CFB4789}"/>
              </a:ext>
            </a:extLst>
          </p:cNvPr>
          <p:cNvSpPr/>
          <p:nvPr/>
        </p:nvSpPr>
        <p:spPr>
          <a:xfrm flipH="1">
            <a:off x="-4" y="0"/>
            <a:ext cx="18463263" cy="1795084"/>
          </a:xfrm>
          <a:prstGeom prst="rect">
            <a:avLst/>
          </a:prstGeom>
          <a:solidFill>
            <a:srgbClr val="598688"/>
          </a:solidFill>
        </p:spPr>
      </p:sp>
      <p:sp>
        <p:nvSpPr>
          <p:cNvPr id="2" name="TextBox 2"/>
          <p:cNvSpPr txBox="1"/>
          <p:nvPr/>
        </p:nvSpPr>
        <p:spPr>
          <a:xfrm>
            <a:off x="877738" y="1344868"/>
            <a:ext cx="16840795" cy="450215"/>
          </a:xfrm>
          <a:prstGeom prst="rect">
            <a:avLst/>
          </a:prstGeom>
        </p:spPr>
        <p:txBody>
          <a:bodyPr lIns="0" tIns="0" rIns="0" bIns="0" rtlCol="0" anchor="t">
            <a:spAutoFit/>
          </a:bodyPr>
          <a:lstStyle/>
          <a:p>
            <a:pPr algn="ctr">
              <a:lnSpc>
                <a:spcPts val="3639"/>
              </a:lnSpc>
              <a:spcBef>
                <a:spcPct val="0"/>
              </a:spcBef>
            </a:pPr>
            <a:endParaRPr lang="en-US" sz="2750" spc="-69">
              <a:solidFill>
                <a:srgbClr val="000000"/>
              </a:solidFill>
              <a:latin typeface="Cardo" panose="020B0604020202020204" charset="-79"/>
              <a:ea typeface="Cardo" panose="020B0604020202020204" charset="-79"/>
              <a:cs typeface="Cardo" panose="020B0604020202020204" charset="-79"/>
            </a:endParaRPr>
          </a:p>
        </p:txBody>
      </p:sp>
      <p:sp>
        <p:nvSpPr>
          <p:cNvPr id="3" name="TextBox 3"/>
          <p:cNvSpPr txBox="1"/>
          <p:nvPr/>
        </p:nvSpPr>
        <p:spPr>
          <a:xfrm>
            <a:off x="464808" y="466186"/>
            <a:ext cx="16840795" cy="874395"/>
          </a:xfrm>
          <a:prstGeom prst="rect">
            <a:avLst/>
          </a:prstGeom>
        </p:spPr>
        <p:txBody>
          <a:bodyPr lIns="0" tIns="0" rIns="0" bIns="0" rtlCol="0" anchor="t">
            <a:spAutoFit/>
          </a:bodyPr>
          <a:lstStyle/>
          <a:p>
            <a:pPr algn="ctr">
              <a:lnSpc>
                <a:spcPts val="7020"/>
              </a:lnSpc>
              <a:spcBef>
                <a:spcPct val="0"/>
              </a:spcBef>
            </a:pPr>
            <a:r>
              <a:rPr lang="en-US" sz="5400" spc="-135">
                <a:solidFill>
                  <a:schemeClr val="bg1"/>
                </a:solidFill>
                <a:latin typeface="Cardo" panose="020B0604020202020204" charset="-79"/>
                <a:ea typeface="Cardo" panose="020B0604020202020204" charset="-79"/>
                <a:cs typeface="Cardo" panose="020B0604020202020204" charset="-79"/>
              </a:rPr>
              <a:t>Contents</a:t>
            </a:r>
          </a:p>
        </p:txBody>
      </p:sp>
      <p:sp>
        <p:nvSpPr>
          <p:cNvPr id="6" name="AutoShape 2">
            <a:extLst>
              <a:ext uri="{FF2B5EF4-FFF2-40B4-BE49-F238E27FC236}">
                <a16:creationId xmlns:a16="http://schemas.microsoft.com/office/drawing/2014/main" id="{109AF50C-AECC-49FF-A1BD-F5D1A8EA59BF}"/>
              </a:ext>
            </a:extLst>
          </p:cNvPr>
          <p:cNvSpPr/>
          <p:nvPr/>
        </p:nvSpPr>
        <p:spPr>
          <a:xfrm flipH="1">
            <a:off x="18112740" y="4762"/>
            <a:ext cx="350520" cy="10287000"/>
          </a:xfrm>
          <a:prstGeom prst="rect">
            <a:avLst/>
          </a:prstGeom>
          <a:solidFill>
            <a:srgbClr val="C7C6C6"/>
          </a:solidFill>
        </p:spPr>
      </p:sp>
      <p:sp>
        <p:nvSpPr>
          <p:cNvPr id="8" name="TextBox 4">
            <a:extLst>
              <a:ext uri="{FF2B5EF4-FFF2-40B4-BE49-F238E27FC236}">
                <a16:creationId xmlns:a16="http://schemas.microsoft.com/office/drawing/2014/main" id="{E541C569-41FF-5A9B-B776-0573E607FB4C}"/>
              </a:ext>
            </a:extLst>
          </p:cNvPr>
          <p:cNvSpPr txBox="1"/>
          <p:nvPr/>
        </p:nvSpPr>
        <p:spPr>
          <a:xfrm>
            <a:off x="1028700" y="860947"/>
            <a:ext cx="8933631" cy="1177887"/>
          </a:xfrm>
          <a:prstGeom prst="rect">
            <a:avLst/>
          </a:prstGeom>
        </p:spPr>
        <p:txBody>
          <a:bodyPr wrap="square" lIns="0" tIns="0" rIns="0" bIns="0" rtlCol="0" anchor="t">
            <a:spAutoFit/>
          </a:bodyPr>
          <a:lstStyle/>
          <a:p>
            <a:pPr marL="457200" indent="-457200">
              <a:lnSpc>
                <a:spcPts val="4713"/>
              </a:lnSpc>
              <a:buFont typeface="Arial"/>
              <a:buChar char="•"/>
            </a:pPr>
            <a:endParaRPr lang="en-US" sz="3400" spc="-84">
              <a:solidFill>
                <a:srgbClr val="598688"/>
              </a:solidFill>
              <a:latin typeface="Cardo" panose="020B0604020202020204" charset="-79"/>
              <a:ea typeface="Cardo" panose="020B0604020202020204" charset="-79"/>
              <a:cs typeface="Cardo" panose="020B0604020202020204" charset="-79"/>
            </a:endParaRPr>
          </a:p>
          <a:p>
            <a:pPr marL="457200" indent="-457200">
              <a:lnSpc>
                <a:spcPts val="4713"/>
              </a:lnSpc>
              <a:buFont typeface="Arial"/>
              <a:buChar char="•"/>
            </a:pPr>
            <a:endParaRPr lang="en-US" sz="3200" spc="-84">
              <a:latin typeface="Cardo" panose="020B0604020202020204" charset="-79"/>
              <a:ea typeface="Cardo" panose="020B0604020202020204" charset="-79"/>
              <a:cs typeface="Cardo" panose="020B0604020202020204" charset="-79"/>
            </a:endParaRPr>
          </a:p>
        </p:txBody>
      </p:sp>
      <p:sp>
        <p:nvSpPr>
          <p:cNvPr id="12" name="TextBox 11">
            <a:extLst>
              <a:ext uri="{FF2B5EF4-FFF2-40B4-BE49-F238E27FC236}">
                <a16:creationId xmlns:a16="http://schemas.microsoft.com/office/drawing/2014/main" id="{BCE7D015-687A-1CEF-6EEE-07D15FC094E2}"/>
              </a:ext>
            </a:extLst>
          </p:cNvPr>
          <p:cNvSpPr txBox="1"/>
          <p:nvPr/>
        </p:nvSpPr>
        <p:spPr>
          <a:xfrm>
            <a:off x="10271760" y="9231390"/>
            <a:ext cx="801624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solidFill>
                <a:srgbClr val="111111"/>
              </a:solidFill>
              <a:latin typeface="Cardo" panose="020B0604020202020204" charset="-79"/>
              <a:ea typeface="Cardo" panose="020B0604020202020204" charset="-79"/>
              <a:cs typeface="Cardo" panose="020B0604020202020204" charset="-79"/>
            </a:endParaRPr>
          </a:p>
        </p:txBody>
      </p:sp>
      <p:graphicFrame>
        <p:nvGraphicFramePr>
          <p:cNvPr id="9" name="Diagram 8">
            <a:extLst>
              <a:ext uri="{FF2B5EF4-FFF2-40B4-BE49-F238E27FC236}">
                <a16:creationId xmlns:a16="http://schemas.microsoft.com/office/drawing/2014/main" id="{25F00FC3-A7C6-4D8B-99EA-D8556D24250B}"/>
              </a:ext>
            </a:extLst>
          </p:cNvPr>
          <p:cNvGraphicFramePr/>
          <p:nvPr>
            <p:extLst>
              <p:ext uri="{D42A27DB-BD31-4B8C-83A1-F6EECF244321}">
                <p14:modId xmlns:p14="http://schemas.microsoft.com/office/powerpoint/2010/main" val="3128047399"/>
              </p:ext>
            </p:extLst>
          </p:nvPr>
        </p:nvGraphicFramePr>
        <p:xfrm>
          <a:off x="2170115" y="1853065"/>
          <a:ext cx="14828731" cy="796774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394626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1F0F0"/>
        </a:solidFill>
        <a:effectLst/>
      </p:bgPr>
    </p:bg>
    <p:spTree>
      <p:nvGrpSpPr>
        <p:cNvPr id="1" name=""/>
        <p:cNvGrpSpPr/>
        <p:nvPr/>
      </p:nvGrpSpPr>
      <p:grpSpPr>
        <a:xfrm>
          <a:off x="0" y="0"/>
          <a:ext cx="0" cy="0"/>
          <a:chOff x="0" y="0"/>
          <a:chExt cx="0" cy="0"/>
        </a:xfrm>
      </p:grpSpPr>
      <p:sp>
        <p:nvSpPr>
          <p:cNvPr id="2" name="TextBox 2"/>
          <p:cNvSpPr txBox="1"/>
          <p:nvPr/>
        </p:nvSpPr>
        <p:spPr>
          <a:xfrm>
            <a:off x="877738" y="1344868"/>
            <a:ext cx="16840795" cy="450215"/>
          </a:xfrm>
          <a:prstGeom prst="rect">
            <a:avLst/>
          </a:prstGeom>
        </p:spPr>
        <p:txBody>
          <a:bodyPr lIns="0" tIns="0" rIns="0" bIns="0" rtlCol="0" anchor="t">
            <a:spAutoFit/>
          </a:bodyPr>
          <a:lstStyle/>
          <a:p>
            <a:pPr algn="ctr">
              <a:lnSpc>
                <a:spcPts val="3639"/>
              </a:lnSpc>
              <a:spcBef>
                <a:spcPct val="0"/>
              </a:spcBef>
            </a:pPr>
            <a:endParaRPr lang="en-US" sz="2750" spc="-69">
              <a:solidFill>
                <a:srgbClr val="000000"/>
              </a:solidFill>
              <a:latin typeface="Cardo"/>
              <a:ea typeface="Cardo"/>
              <a:cs typeface="Cardo"/>
            </a:endParaRPr>
          </a:p>
        </p:txBody>
      </p:sp>
      <p:sp>
        <p:nvSpPr>
          <p:cNvPr id="5" name="AutoShape 3">
            <a:extLst>
              <a:ext uri="{FF2B5EF4-FFF2-40B4-BE49-F238E27FC236}">
                <a16:creationId xmlns:a16="http://schemas.microsoft.com/office/drawing/2014/main" id="{1A536A31-EA34-4CBC-98E6-9AFA4CFB4789}"/>
              </a:ext>
            </a:extLst>
          </p:cNvPr>
          <p:cNvSpPr/>
          <p:nvPr/>
        </p:nvSpPr>
        <p:spPr>
          <a:xfrm flipH="1">
            <a:off x="18463258" y="4762"/>
            <a:ext cx="530503" cy="10287000"/>
          </a:xfrm>
          <a:prstGeom prst="rect">
            <a:avLst/>
          </a:prstGeom>
          <a:solidFill>
            <a:srgbClr val="598688"/>
          </a:solidFill>
        </p:spPr>
      </p:sp>
      <p:sp>
        <p:nvSpPr>
          <p:cNvPr id="6" name="AutoShape 2">
            <a:extLst>
              <a:ext uri="{FF2B5EF4-FFF2-40B4-BE49-F238E27FC236}">
                <a16:creationId xmlns:a16="http://schemas.microsoft.com/office/drawing/2014/main" id="{109AF50C-AECC-49FF-A1BD-F5D1A8EA59BF}"/>
              </a:ext>
            </a:extLst>
          </p:cNvPr>
          <p:cNvSpPr/>
          <p:nvPr/>
        </p:nvSpPr>
        <p:spPr>
          <a:xfrm flipH="1">
            <a:off x="18112740" y="4762"/>
            <a:ext cx="350520" cy="10287000"/>
          </a:xfrm>
          <a:prstGeom prst="rect">
            <a:avLst/>
          </a:prstGeom>
          <a:solidFill>
            <a:srgbClr val="C7C6C6"/>
          </a:solidFill>
        </p:spPr>
      </p:sp>
      <p:sp>
        <p:nvSpPr>
          <p:cNvPr id="8" name="TextBox 4">
            <a:extLst>
              <a:ext uri="{FF2B5EF4-FFF2-40B4-BE49-F238E27FC236}">
                <a16:creationId xmlns:a16="http://schemas.microsoft.com/office/drawing/2014/main" id="{E541C569-41FF-5A9B-B776-0573E607FB4C}"/>
              </a:ext>
            </a:extLst>
          </p:cNvPr>
          <p:cNvSpPr txBox="1"/>
          <p:nvPr/>
        </p:nvSpPr>
        <p:spPr>
          <a:xfrm>
            <a:off x="1028700" y="860947"/>
            <a:ext cx="8933631" cy="1177887"/>
          </a:xfrm>
          <a:prstGeom prst="rect">
            <a:avLst/>
          </a:prstGeom>
        </p:spPr>
        <p:txBody>
          <a:bodyPr wrap="square" lIns="0" tIns="0" rIns="0" bIns="0" rtlCol="0" anchor="t">
            <a:spAutoFit/>
          </a:bodyPr>
          <a:lstStyle/>
          <a:p>
            <a:pPr marL="457200" indent="-457200">
              <a:lnSpc>
                <a:spcPts val="4713"/>
              </a:lnSpc>
              <a:buFont typeface="Arial"/>
              <a:buChar char="•"/>
            </a:pPr>
            <a:endParaRPr lang="en-US" sz="3400" spc="-84">
              <a:solidFill>
                <a:srgbClr val="598688"/>
              </a:solidFill>
              <a:latin typeface="Calibri"/>
              <a:ea typeface="Cardo"/>
              <a:cs typeface="Calibri"/>
            </a:endParaRPr>
          </a:p>
          <a:p>
            <a:pPr marL="457200" indent="-457200">
              <a:lnSpc>
                <a:spcPts val="4713"/>
              </a:lnSpc>
              <a:buFont typeface="Arial"/>
              <a:buChar char="•"/>
            </a:pPr>
            <a:endParaRPr lang="en-US" sz="3200" spc="-84">
              <a:latin typeface="Cardo"/>
              <a:ea typeface="Cardo"/>
              <a:cs typeface="Arial"/>
            </a:endParaRPr>
          </a:p>
        </p:txBody>
      </p:sp>
      <p:sp>
        <p:nvSpPr>
          <p:cNvPr id="12" name="TextBox 11">
            <a:extLst>
              <a:ext uri="{FF2B5EF4-FFF2-40B4-BE49-F238E27FC236}">
                <a16:creationId xmlns:a16="http://schemas.microsoft.com/office/drawing/2014/main" id="{BCE7D015-687A-1CEF-6EEE-07D15FC094E2}"/>
              </a:ext>
            </a:extLst>
          </p:cNvPr>
          <p:cNvSpPr txBox="1"/>
          <p:nvPr/>
        </p:nvSpPr>
        <p:spPr>
          <a:xfrm>
            <a:off x="10271760" y="9231390"/>
            <a:ext cx="801624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solidFill>
                <a:srgbClr val="111111"/>
              </a:solidFill>
              <a:cs typeface="Calibri"/>
            </a:endParaRPr>
          </a:p>
        </p:txBody>
      </p:sp>
      <p:grpSp>
        <p:nvGrpSpPr>
          <p:cNvPr id="9" name="Group 8">
            <a:extLst>
              <a:ext uri="{FF2B5EF4-FFF2-40B4-BE49-F238E27FC236}">
                <a16:creationId xmlns:a16="http://schemas.microsoft.com/office/drawing/2014/main" id="{F1B1AAD9-F06B-437F-B361-0F6AC6F9D791}"/>
              </a:ext>
            </a:extLst>
          </p:cNvPr>
          <p:cNvGrpSpPr/>
          <p:nvPr/>
        </p:nvGrpSpPr>
        <p:grpSpPr>
          <a:xfrm>
            <a:off x="840247" y="6091131"/>
            <a:ext cx="16840795" cy="2811294"/>
            <a:chOff x="723602" y="4383537"/>
            <a:chExt cx="16840795" cy="2811294"/>
          </a:xfrm>
        </p:grpSpPr>
        <p:sp>
          <p:nvSpPr>
            <p:cNvPr id="3" name="TextBox 3"/>
            <p:cNvSpPr txBox="1"/>
            <p:nvPr/>
          </p:nvSpPr>
          <p:spPr>
            <a:xfrm>
              <a:off x="723602" y="4383537"/>
              <a:ext cx="16840795" cy="874395"/>
            </a:xfrm>
            <a:prstGeom prst="rect">
              <a:avLst/>
            </a:prstGeom>
          </p:spPr>
          <p:txBody>
            <a:bodyPr lIns="0" tIns="0" rIns="0" bIns="0" rtlCol="0" anchor="t">
              <a:spAutoFit/>
            </a:bodyPr>
            <a:lstStyle/>
            <a:p>
              <a:pPr algn="ctr">
                <a:lnSpc>
                  <a:spcPts val="7020"/>
                </a:lnSpc>
                <a:spcBef>
                  <a:spcPct val="0"/>
                </a:spcBef>
              </a:pPr>
              <a:r>
                <a:rPr lang="en-US" sz="5400" spc="-135">
                  <a:solidFill>
                    <a:srgbClr val="000000"/>
                  </a:solidFill>
                  <a:latin typeface="Cardo"/>
                  <a:ea typeface="Cardo"/>
                  <a:cs typeface="Cardo"/>
                </a:rPr>
                <a:t>Future Scope</a:t>
              </a:r>
            </a:p>
          </p:txBody>
        </p:sp>
        <p:sp>
          <p:nvSpPr>
            <p:cNvPr id="17" name="TextBox 16">
              <a:extLst>
                <a:ext uri="{FF2B5EF4-FFF2-40B4-BE49-F238E27FC236}">
                  <a16:creationId xmlns:a16="http://schemas.microsoft.com/office/drawing/2014/main" id="{986A7F7C-3DAA-9D32-7FD8-D933796AC750}"/>
                </a:ext>
              </a:extLst>
            </p:cNvPr>
            <p:cNvSpPr txBox="1"/>
            <p:nvPr/>
          </p:nvSpPr>
          <p:spPr>
            <a:xfrm>
              <a:off x="1639018" y="5443069"/>
              <a:ext cx="15009962" cy="175176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nSpc>
                  <a:spcPts val="4398"/>
                </a:lnSpc>
                <a:buFont typeface="Arial"/>
                <a:buChar char="•"/>
              </a:pPr>
              <a:r>
                <a:rPr lang="en-US" sz="2800">
                  <a:latin typeface="Cardo" panose="020B0604020202020204" charset="-79"/>
                  <a:ea typeface="Cardo" panose="020B0604020202020204" charset="-79"/>
                  <a:cs typeface="Cardo" panose="020B0604020202020204" charset="-79"/>
                </a:rPr>
                <a:t>Improve the model outputs on faces outside the CREMA-D dataset.</a:t>
              </a:r>
            </a:p>
            <a:p>
              <a:pPr marL="285750" indent="-285750">
                <a:lnSpc>
                  <a:spcPts val="4398"/>
                </a:lnSpc>
                <a:buFont typeface="Arial"/>
                <a:buChar char="•"/>
              </a:pPr>
              <a:r>
                <a:rPr lang="en-US" sz="2800">
                  <a:latin typeface="Cardo"/>
                  <a:ea typeface="Cardo"/>
                  <a:cs typeface="Cardo"/>
                </a:rPr>
                <a:t>Further fine-tune the model to handle substandard and low-resolution images.</a:t>
              </a:r>
            </a:p>
            <a:p>
              <a:pPr marL="285750" indent="-285750">
                <a:lnSpc>
                  <a:spcPts val="4398"/>
                </a:lnSpc>
                <a:buFont typeface="Arial"/>
                <a:buChar char="•"/>
              </a:pPr>
              <a:r>
                <a:rPr lang="en-US" sz="2800">
                  <a:latin typeface="Cardo" panose="020B0604020202020204" charset="-79"/>
                  <a:ea typeface="Cardo" panose="020B0604020202020204" charset="-79"/>
                  <a:cs typeface="Cardo" panose="020B0604020202020204" charset="-79"/>
                </a:rPr>
                <a:t>Train our model for the whole dataset using a more powerful GPU.</a:t>
              </a:r>
            </a:p>
          </p:txBody>
        </p:sp>
      </p:grpSp>
      <p:grpSp>
        <p:nvGrpSpPr>
          <p:cNvPr id="13" name="Group 12">
            <a:extLst>
              <a:ext uri="{FF2B5EF4-FFF2-40B4-BE49-F238E27FC236}">
                <a16:creationId xmlns:a16="http://schemas.microsoft.com/office/drawing/2014/main" id="{D37DD3FE-D5E1-4853-85B2-CA186684E7F3}"/>
              </a:ext>
            </a:extLst>
          </p:cNvPr>
          <p:cNvGrpSpPr/>
          <p:nvPr/>
        </p:nvGrpSpPr>
        <p:grpSpPr>
          <a:xfrm>
            <a:off x="483531" y="271835"/>
            <a:ext cx="16840795" cy="5991651"/>
            <a:chOff x="723602" y="4383537"/>
            <a:chExt cx="16840795" cy="5991651"/>
          </a:xfrm>
        </p:grpSpPr>
        <p:sp>
          <p:nvSpPr>
            <p:cNvPr id="14" name="TextBox 3">
              <a:extLst>
                <a:ext uri="{FF2B5EF4-FFF2-40B4-BE49-F238E27FC236}">
                  <a16:creationId xmlns:a16="http://schemas.microsoft.com/office/drawing/2014/main" id="{9C196FF5-EC7A-4C78-89CC-1C9C35E45440}"/>
                </a:ext>
              </a:extLst>
            </p:cNvPr>
            <p:cNvSpPr txBox="1"/>
            <p:nvPr/>
          </p:nvSpPr>
          <p:spPr>
            <a:xfrm>
              <a:off x="723602" y="4383537"/>
              <a:ext cx="16840795" cy="874395"/>
            </a:xfrm>
            <a:prstGeom prst="rect">
              <a:avLst/>
            </a:prstGeom>
          </p:spPr>
          <p:txBody>
            <a:bodyPr lIns="0" tIns="0" rIns="0" bIns="0" rtlCol="0" anchor="t">
              <a:spAutoFit/>
            </a:bodyPr>
            <a:lstStyle/>
            <a:p>
              <a:pPr algn="ctr">
                <a:lnSpc>
                  <a:spcPts val="7020"/>
                </a:lnSpc>
                <a:spcBef>
                  <a:spcPct val="0"/>
                </a:spcBef>
              </a:pPr>
              <a:r>
                <a:rPr lang="en-US" sz="5400" spc="-135">
                  <a:solidFill>
                    <a:srgbClr val="000000"/>
                  </a:solidFill>
                  <a:latin typeface="Cardo"/>
                  <a:ea typeface="Cardo"/>
                  <a:cs typeface="Cardo"/>
                </a:rPr>
                <a:t>Conclusion</a:t>
              </a:r>
            </a:p>
          </p:txBody>
        </p:sp>
        <p:sp>
          <p:nvSpPr>
            <p:cNvPr id="15" name="TextBox 14">
              <a:extLst>
                <a:ext uri="{FF2B5EF4-FFF2-40B4-BE49-F238E27FC236}">
                  <a16:creationId xmlns:a16="http://schemas.microsoft.com/office/drawing/2014/main" id="{5DFAE52B-A049-4081-9E52-547FA3A9BE9A}"/>
                </a:ext>
              </a:extLst>
            </p:cNvPr>
            <p:cNvSpPr txBox="1"/>
            <p:nvPr/>
          </p:nvSpPr>
          <p:spPr>
            <a:xfrm>
              <a:off x="1639018" y="5443069"/>
              <a:ext cx="15009962" cy="493211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lgn="l">
                <a:buFont typeface="Arial" panose="020B0604020202020204" pitchFamily="34" charset="0"/>
                <a:buChar char="•"/>
              </a:pPr>
              <a:r>
                <a:rPr lang="en-US" sz="2800" b="0" i="0">
                  <a:effectLst/>
                  <a:latin typeface="Cardo"/>
                  <a:ea typeface="Cardo"/>
                  <a:cs typeface="Cardo"/>
                </a:rPr>
                <a:t>We implemented an emotional talking face model that is conditioned on a speech signal, a reference image, and categorical emotion inputs. We used an incremental training approach to optimize the model's performance. To improve the resolution of the outputs, we implemented BSRGAN.</a:t>
              </a:r>
            </a:p>
            <a:p>
              <a:pPr marL="457200" indent="-457200" algn="l">
                <a:buFont typeface="Arial" panose="020B0604020202020204" pitchFamily="34" charset="0"/>
                <a:buChar char="•"/>
              </a:pPr>
              <a:r>
                <a:rPr lang="en-US" sz="2800" b="0" i="0">
                  <a:effectLst/>
                  <a:latin typeface="Cardo"/>
                  <a:ea typeface="Cardo"/>
                  <a:cs typeface="Cardo"/>
                </a:rPr>
                <a:t>To calculate the eye loss, we used MTCNN to detect the eye region and applied L1 loss between the features of the eye, which was then added to the total loss. Additionally, we incorporated a squeeze and excitation neural network to enhance the efficiency and performance of the CNNs present in our model.</a:t>
              </a:r>
            </a:p>
            <a:p>
              <a:pPr marL="457200" indent="-457200" algn="l">
                <a:buFont typeface="Arial" panose="020B0604020202020204" pitchFamily="34" charset="0"/>
                <a:buChar char="•"/>
              </a:pPr>
              <a:r>
                <a:rPr lang="en-US" sz="2800" b="0" i="0">
                  <a:effectLst/>
                  <a:latin typeface="Cardo"/>
                  <a:ea typeface="Cardo"/>
                  <a:cs typeface="Cardo"/>
                </a:rPr>
                <a:t>The evaluation metrics demonstrated that our modified model has significantly better outputs, indicating that our approach is effective.</a:t>
              </a:r>
            </a:p>
            <a:p>
              <a:pPr marL="285750" indent="-285750">
                <a:lnSpc>
                  <a:spcPts val="4398"/>
                </a:lnSpc>
                <a:buFont typeface="Arial"/>
                <a:buChar char="•"/>
              </a:pPr>
              <a:endParaRPr lang="en-US" sz="2800">
                <a:latin typeface="Cardo" panose="020B0604020202020204" charset="-79"/>
                <a:ea typeface="Cardo" panose="020B0604020202020204" charset="-79"/>
                <a:cs typeface="Cardo" panose="020B0604020202020204" charset="-79"/>
              </a:endParaRPr>
            </a:p>
          </p:txBody>
        </p:sp>
      </p:grpSp>
    </p:spTree>
    <p:extLst>
      <p:ext uri="{BB962C8B-B14F-4D97-AF65-F5344CB8AC3E}">
        <p14:creationId xmlns:p14="http://schemas.microsoft.com/office/powerpoint/2010/main" val="41476394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1F0F0"/>
        </a:solidFill>
        <a:effectLst/>
      </p:bgPr>
    </p:bg>
    <p:spTree>
      <p:nvGrpSpPr>
        <p:cNvPr id="1" name=""/>
        <p:cNvGrpSpPr/>
        <p:nvPr/>
      </p:nvGrpSpPr>
      <p:grpSpPr>
        <a:xfrm>
          <a:off x="0" y="0"/>
          <a:ext cx="0" cy="0"/>
          <a:chOff x="0" y="0"/>
          <a:chExt cx="0" cy="0"/>
        </a:xfrm>
      </p:grpSpPr>
      <p:sp>
        <p:nvSpPr>
          <p:cNvPr id="2" name="TextBox 2"/>
          <p:cNvSpPr txBox="1"/>
          <p:nvPr/>
        </p:nvSpPr>
        <p:spPr>
          <a:xfrm>
            <a:off x="877738" y="1344868"/>
            <a:ext cx="16840795" cy="450215"/>
          </a:xfrm>
          <a:prstGeom prst="rect">
            <a:avLst/>
          </a:prstGeom>
        </p:spPr>
        <p:txBody>
          <a:bodyPr lIns="0" tIns="0" rIns="0" bIns="0" rtlCol="0" anchor="t">
            <a:spAutoFit/>
          </a:bodyPr>
          <a:lstStyle/>
          <a:p>
            <a:pPr algn="ctr">
              <a:lnSpc>
                <a:spcPts val="3639"/>
              </a:lnSpc>
              <a:spcBef>
                <a:spcPct val="0"/>
              </a:spcBef>
            </a:pPr>
            <a:endParaRPr lang="en-US" sz="2750" spc="-69">
              <a:solidFill>
                <a:srgbClr val="000000"/>
              </a:solidFill>
              <a:latin typeface="Cardo"/>
              <a:ea typeface="Cardo"/>
              <a:cs typeface="Cardo"/>
            </a:endParaRPr>
          </a:p>
        </p:txBody>
      </p:sp>
      <p:sp>
        <p:nvSpPr>
          <p:cNvPr id="3" name="TextBox 3"/>
          <p:cNvSpPr txBox="1"/>
          <p:nvPr/>
        </p:nvSpPr>
        <p:spPr>
          <a:xfrm>
            <a:off x="464808" y="466186"/>
            <a:ext cx="16840795" cy="874395"/>
          </a:xfrm>
          <a:prstGeom prst="rect">
            <a:avLst/>
          </a:prstGeom>
        </p:spPr>
        <p:txBody>
          <a:bodyPr lIns="0" tIns="0" rIns="0" bIns="0" rtlCol="0" anchor="t">
            <a:spAutoFit/>
          </a:bodyPr>
          <a:lstStyle/>
          <a:p>
            <a:pPr algn="ctr">
              <a:lnSpc>
                <a:spcPts val="7020"/>
              </a:lnSpc>
              <a:spcBef>
                <a:spcPct val="0"/>
              </a:spcBef>
            </a:pPr>
            <a:r>
              <a:rPr lang="en-US" sz="5400" spc="-135">
                <a:solidFill>
                  <a:srgbClr val="000000"/>
                </a:solidFill>
                <a:latin typeface="Cardo"/>
                <a:ea typeface="Cardo"/>
                <a:cs typeface="Cardo"/>
              </a:rPr>
              <a:t>References</a:t>
            </a:r>
          </a:p>
        </p:txBody>
      </p:sp>
      <p:sp>
        <p:nvSpPr>
          <p:cNvPr id="5" name="AutoShape 3">
            <a:extLst>
              <a:ext uri="{FF2B5EF4-FFF2-40B4-BE49-F238E27FC236}">
                <a16:creationId xmlns:a16="http://schemas.microsoft.com/office/drawing/2014/main" id="{1A536A31-EA34-4CBC-98E6-9AFA4CFB4789}"/>
              </a:ext>
            </a:extLst>
          </p:cNvPr>
          <p:cNvSpPr/>
          <p:nvPr/>
        </p:nvSpPr>
        <p:spPr>
          <a:xfrm flipH="1">
            <a:off x="18463258" y="4762"/>
            <a:ext cx="530503" cy="10287000"/>
          </a:xfrm>
          <a:prstGeom prst="rect">
            <a:avLst/>
          </a:prstGeom>
          <a:solidFill>
            <a:srgbClr val="598688"/>
          </a:solidFill>
        </p:spPr>
      </p:sp>
      <p:sp>
        <p:nvSpPr>
          <p:cNvPr id="6" name="AutoShape 2">
            <a:extLst>
              <a:ext uri="{FF2B5EF4-FFF2-40B4-BE49-F238E27FC236}">
                <a16:creationId xmlns:a16="http://schemas.microsoft.com/office/drawing/2014/main" id="{109AF50C-AECC-49FF-A1BD-F5D1A8EA59BF}"/>
              </a:ext>
            </a:extLst>
          </p:cNvPr>
          <p:cNvSpPr/>
          <p:nvPr/>
        </p:nvSpPr>
        <p:spPr>
          <a:xfrm flipH="1">
            <a:off x="18112740" y="4762"/>
            <a:ext cx="350520" cy="10287000"/>
          </a:xfrm>
          <a:prstGeom prst="rect">
            <a:avLst/>
          </a:prstGeom>
          <a:solidFill>
            <a:srgbClr val="C7C6C6"/>
          </a:solidFill>
        </p:spPr>
      </p:sp>
      <p:sp>
        <p:nvSpPr>
          <p:cNvPr id="12" name="TextBox 11">
            <a:extLst>
              <a:ext uri="{FF2B5EF4-FFF2-40B4-BE49-F238E27FC236}">
                <a16:creationId xmlns:a16="http://schemas.microsoft.com/office/drawing/2014/main" id="{BCE7D015-687A-1CEF-6EEE-07D15FC094E2}"/>
              </a:ext>
            </a:extLst>
          </p:cNvPr>
          <p:cNvSpPr txBox="1"/>
          <p:nvPr/>
        </p:nvSpPr>
        <p:spPr>
          <a:xfrm>
            <a:off x="10271760" y="9231390"/>
            <a:ext cx="801624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solidFill>
                <a:srgbClr val="111111"/>
              </a:solidFill>
              <a:cs typeface="Calibri"/>
            </a:endParaRPr>
          </a:p>
        </p:txBody>
      </p:sp>
      <p:sp>
        <p:nvSpPr>
          <p:cNvPr id="17" name="TextBox 16">
            <a:extLst>
              <a:ext uri="{FF2B5EF4-FFF2-40B4-BE49-F238E27FC236}">
                <a16:creationId xmlns:a16="http://schemas.microsoft.com/office/drawing/2014/main" id="{986A7F7C-3DAA-9D32-7FD8-D933796AC750}"/>
              </a:ext>
            </a:extLst>
          </p:cNvPr>
          <p:cNvSpPr txBox="1"/>
          <p:nvPr/>
        </p:nvSpPr>
        <p:spPr>
          <a:xfrm>
            <a:off x="1488055" y="3472132"/>
            <a:ext cx="15009962" cy="206210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nSpc>
                <a:spcPts val="4398"/>
              </a:lnSpc>
              <a:buFont typeface="Arial"/>
              <a:buChar char="•"/>
            </a:pPr>
            <a:endParaRPr lang="en-US" sz="2800">
              <a:cs typeface="Calibri"/>
            </a:endParaRPr>
          </a:p>
          <a:p>
            <a:pPr marL="285750" indent="-285750">
              <a:lnSpc>
                <a:spcPts val="4398"/>
              </a:lnSpc>
              <a:buFont typeface="Arial"/>
              <a:buChar char="•"/>
            </a:pPr>
            <a:endParaRPr lang="en-US" sz="2800">
              <a:cs typeface="Calibri"/>
            </a:endParaRPr>
          </a:p>
          <a:p>
            <a:pPr marL="285750" indent="-285750">
              <a:lnSpc>
                <a:spcPts val="4398"/>
              </a:lnSpc>
              <a:buFont typeface="Arial"/>
              <a:buChar char="•"/>
            </a:pPr>
            <a:endParaRPr lang="en-US" sz="2800">
              <a:cs typeface="Calibri"/>
            </a:endParaRPr>
          </a:p>
          <a:p>
            <a:endParaRPr lang="en-US">
              <a:cs typeface="Calibri"/>
            </a:endParaRPr>
          </a:p>
        </p:txBody>
      </p:sp>
      <p:sp>
        <p:nvSpPr>
          <p:cNvPr id="11" name="TextBox 10">
            <a:extLst>
              <a:ext uri="{FF2B5EF4-FFF2-40B4-BE49-F238E27FC236}">
                <a16:creationId xmlns:a16="http://schemas.microsoft.com/office/drawing/2014/main" id="{E4D1CE44-3FFE-415B-9A76-9304DBD83BC0}"/>
              </a:ext>
            </a:extLst>
          </p:cNvPr>
          <p:cNvSpPr txBox="1"/>
          <p:nvPr/>
        </p:nvSpPr>
        <p:spPr>
          <a:xfrm>
            <a:off x="877738" y="2169375"/>
            <a:ext cx="16534078" cy="6370975"/>
          </a:xfrm>
          <a:prstGeom prst="rect">
            <a:avLst/>
          </a:prstGeom>
          <a:noFill/>
        </p:spPr>
        <p:txBody>
          <a:bodyPr wrap="square" lIns="91440" tIns="45720" rIns="91440" bIns="45720" anchor="t">
            <a:spAutoFit/>
          </a:bodyPr>
          <a:lstStyle/>
          <a:p>
            <a:pPr marL="342900" indent="-342900">
              <a:buFont typeface="+mj-lt"/>
              <a:buAutoNum type="arabicPeriod"/>
            </a:pPr>
            <a:r>
              <a:rPr lang="en-US" sz="2400">
                <a:latin typeface="Cardo"/>
                <a:ea typeface="Cardo"/>
                <a:cs typeface="Cardo"/>
              </a:rPr>
              <a:t>S. E. </a:t>
            </a:r>
            <a:r>
              <a:rPr lang="en-US" sz="2400" err="1">
                <a:latin typeface="Cardo"/>
                <a:ea typeface="Cardo"/>
                <a:cs typeface="Cardo"/>
              </a:rPr>
              <a:t>Eskimez</a:t>
            </a:r>
            <a:r>
              <a:rPr lang="en-US" sz="2400">
                <a:latin typeface="Cardo"/>
                <a:ea typeface="Cardo"/>
                <a:cs typeface="Cardo"/>
              </a:rPr>
              <a:t>, Y. Zhang, and Z. Duan, “Speech driven talking face generation from a single image and an emotion condition,” IEEE Transactions on Multimedia, vol. 24, pp. 3480–3490, 2021.</a:t>
            </a:r>
          </a:p>
          <a:p>
            <a:pPr marL="342900" indent="-342900">
              <a:buFont typeface="+mj-lt"/>
              <a:buAutoNum type="arabicPeriod"/>
            </a:pPr>
            <a:endParaRPr lang="en-US" sz="2400">
              <a:latin typeface="Cardo" panose="020B0604020202020204" charset="-79"/>
              <a:ea typeface="Cardo" panose="020B0604020202020204" charset="-79"/>
              <a:cs typeface="Cardo" panose="020B0604020202020204" charset="-79"/>
            </a:endParaRPr>
          </a:p>
          <a:p>
            <a:pPr marL="342900" indent="-342900">
              <a:buFont typeface="+mj-lt"/>
              <a:buAutoNum type="arabicPeriod"/>
            </a:pPr>
            <a:r>
              <a:rPr lang="en-US" sz="2400">
                <a:latin typeface="Cardo"/>
                <a:ea typeface="Cardo"/>
                <a:cs typeface="Cardo"/>
              </a:rPr>
              <a:t>J. Hu, L. Shen, and G. Sun, “Squeeze-and-excitation networks,” in Proceedings of the IEEE Conference on computer vision and pattern recognition, 2018, pp. 7132–7141.</a:t>
            </a:r>
            <a:endParaRPr lang="en-US" sz="2400" b="1">
              <a:latin typeface="Cardo"/>
              <a:ea typeface="Cardo"/>
              <a:cs typeface="Cardo"/>
            </a:endParaRPr>
          </a:p>
          <a:p>
            <a:pPr marL="342900" indent="-342900">
              <a:buFont typeface="+mj-lt"/>
              <a:buAutoNum type="arabicPeriod"/>
            </a:pPr>
            <a:endParaRPr lang="en-US" sz="2400" b="1">
              <a:latin typeface="Cardo" panose="020B0604020202020204" charset="-79"/>
              <a:ea typeface="Cardo" panose="020B0604020202020204" charset="-79"/>
              <a:cs typeface="Cardo" panose="020B0604020202020204" charset="-79"/>
            </a:endParaRPr>
          </a:p>
          <a:p>
            <a:pPr marL="342900" indent="-342900">
              <a:buFont typeface="+mj-lt"/>
              <a:buAutoNum type="arabicPeriod"/>
            </a:pPr>
            <a:r>
              <a:rPr lang="en-US" sz="2400">
                <a:latin typeface="Cardo"/>
                <a:ea typeface="Cardo"/>
                <a:cs typeface="Cardo"/>
              </a:rPr>
              <a:t>J. Xiang and G. Zhu, “Joint face detection and facial expression recognition with MTCNN,” in 2017 4th international conference on information science and control engineering (ICISCE), IEEE, 2017, pp. 424–427.</a:t>
            </a:r>
            <a:endParaRPr lang="en-US" sz="2400" b="1">
              <a:latin typeface="Cardo"/>
              <a:ea typeface="Cardo"/>
              <a:cs typeface="Cardo"/>
            </a:endParaRPr>
          </a:p>
          <a:p>
            <a:pPr marL="342900" indent="-342900">
              <a:buFont typeface="+mj-lt"/>
              <a:buAutoNum type="arabicPeriod"/>
            </a:pPr>
            <a:endParaRPr lang="en-US" sz="2400" b="1">
              <a:latin typeface="Cardo" panose="020B0604020202020204" charset="-79"/>
              <a:ea typeface="Cardo" panose="020B0604020202020204" charset="-79"/>
              <a:cs typeface="Cardo" panose="020B0604020202020204" charset="-79"/>
            </a:endParaRPr>
          </a:p>
          <a:p>
            <a:pPr marL="342900" indent="-342900">
              <a:buFont typeface="+mj-lt"/>
              <a:buAutoNum type="arabicPeriod"/>
            </a:pPr>
            <a:r>
              <a:rPr lang="en-US" sz="2400">
                <a:latin typeface="Cardo"/>
                <a:ea typeface="Cardo"/>
                <a:cs typeface="Cardo"/>
              </a:rPr>
              <a:t>Zhang, J. Liang, L. Van Gool, and R. Timofte, “Designing a practical degradation model for deep blind image super-resolution,” in Proceedings of the IEEE/CVF International Conference on Computer Vision, 2021, pp. 4791–4800.</a:t>
            </a:r>
          </a:p>
          <a:p>
            <a:pPr marL="342900" indent="-342900">
              <a:buFont typeface="+mj-lt"/>
              <a:buAutoNum type="arabicPeriod"/>
            </a:pPr>
            <a:endParaRPr lang="en-US" sz="2400" b="1">
              <a:latin typeface="Cardo" panose="020B0604020202020204" charset="-79"/>
              <a:ea typeface="Cardo" panose="020B0604020202020204" charset="-79"/>
              <a:cs typeface="Cardo" panose="020B0604020202020204" charset="-79"/>
            </a:endParaRPr>
          </a:p>
          <a:p>
            <a:pPr marL="342900" indent="-342900">
              <a:buFont typeface="+mj-lt"/>
              <a:buAutoNum type="arabicPeriod"/>
            </a:pPr>
            <a:r>
              <a:rPr lang="en-US" sz="2400">
                <a:latin typeface="Cardo"/>
                <a:ea typeface="Cardo"/>
                <a:cs typeface="Cardo"/>
              </a:rPr>
              <a:t>H. Cao, D. G. Cooper, M. K. </a:t>
            </a:r>
            <a:r>
              <a:rPr lang="en-US" sz="2400" err="1">
                <a:latin typeface="Cardo"/>
                <a:ea typeface="Cardo"/>
                <a:cs typeface="Cardo"/>
              </a:rPr>
              <a:t>Keutmann</a:t>
            </a:r>
            <a:r>
              <a:rPr lang="en-US" sz="2400">
                <a:latin typeface="Cardo"/>
                <a:ea typeface="Cardo"/>
                <a:cs typeface="Cardo"/>
              </a:rPr>
              <a:t>, R. C. Gur, A. </a:t>
            </a:r>
            <a:r>
              <a:rPr lang="en-US" sz="2400" err="1">
                <a:latin typeface="Cardo"/>
                <a:ea typeface="Cardo"/>
                <a:cs typeface="Cardo"/>
              </a:rPr>
              <a:t>Nenkova</a:t>
            </a:r>
            <a:r>
              <a:rPr lang="en-US" sz="2400">
                <a:latin typeface="Cardo"/>
                <a:ea typeface="Cardo"/>
                <a:cs typeface="Cardo"/>
              </a:rPr>
              <a:t>, and R. Verma, “Crema-d: Crowd-sourced emotional multimodal actors dataset,” IEEE Transactions on affective computing, vol. 5, no. 4, pp. 377–390, 2014.</a:t>
            </a:r>
            <a:endParaRPr lang="en-US" sz="2400" b="1">
              <a:latin typeface="Cardo"/>
              <a:ea typeface="Cardo"/>
              <a:cs typeface="Cardo"/>
            </a:endParaRPr>
          </a:p>
          <a:p>
            <a:pPr marL="342900" indent="-342900">
              <a:buFont typeface="+mj-lt"/>
              <a:buAutoNum type="arabicPeriod"/>
            </a:pPr>
            <a:endParaRPr lang="en-US" sz="2400">
              <a:latin typeface="Cardo" panose="020B0604020202020204" charset="-79"/>
              <a:ea typeface="Cardo" panose="020B0604020202020204" charset="-79"/>
              <a:cs typeface="Cardo" panose="020B0604020202020204" charset="-79"/>
            </a:endParaRPr>
          </a:p>
          <a:p>
            <a:pPr marL="342900" indent="-342900">
              <a:buFont typeface="+mj-lt"/>
              <a:buAutoNum type="arabicPeriod"/>
            </a:pPr>
            <a:r>
              <a:rPr lang="en-US" sz="2400">
                <a:latin typeface="Cardo"/>
                <a:ea typeface="Cardo"/>
                <a:cs typeface="Cardo"/>
              </a:rPr>
              <a:t>H. Ding, K. Sricharan, and R. Chellappa, “</a:t>
            </a:r>
            <a:r>
              <a:rPr lang="en-US" sz="2400" err="1">
                <a:latin typeface="Cardo"/>
                <a:ea typeface="Cardo"/>
                <a:cs typeface="Cardo"/>
              </a:rPr>
              <a:t>Exprgan</a:t>
            </a:r>
            <a:r>
              <a:rPr lang="en-US" sz="2400">
                <a:latin typeface="Cardo"/>
                <a:ea typeface="Cardo"/>
                <a:cs typeface="Cardo"/>
              </a:rPr>
              <a:t>: Facial expression editing with controllable expression intensity,” in Proceedings of the AAAI conference on artificial intelligence, vol. 32, 2018.</a:t>
            </a:r>
          </a:p>
        </p:txBody>
      </p:sp>
    </p:spTree>
    <p:extLst>
      <p:ext uri="{BB962C8B-B14F-4D97-AF65-F5344CB8AC3E}">
        <p14:creationId xmlns:p14="http://schemas.microsoft.com/office/powerpoint/2010/main" val="5662528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1F0F0"/>
        </a:solidFill>
        <a:effectLst/>
      </p:bgPr>
    </p:bg>
    <p:spTree>
      <p:nvGrpSpPr>
        <p:cNvPr id="1" name=""/>
        <p:cNvGrpSpPr/>
        <p:nvPr/>
      </p:nvGrpSpPr>
      <p:grpSpPr>
        <a:xfrm>
          <a:off x="0" y="0"/>
          <a:ext cx="0" cy="0"/>
          <a:chOff x="0" y="0"/>
          <a:chExt cx="0" cy="0"/>
        </a:xfrm>
      </p:grpSpPr>
      <p:sp>
        <p:nvSpPr>
          <p:cNvPr id="2" name="TextBox 2"/>
          <p:cNvSpPr txBox="1"/>
          <p:nvPr/>
        </p:nvSpPr>
        <p:spPr>
          <a:xfrm>
            <a:off x="877738" y="1344868"/>
            <a:ext cx="16840795" cy="450215"/>
          </a:xfrm>
          <a:prstGeom prst="rect">
            <a:avLst/>
          </a:prstGeom>
        </p:spPr>
        <p:txBody>
          <a:bodyPr lIns="0" tIns="0" rIns="0" bIns="0" rtlCol="0" anchor="t">
            <a:spAutoFit/>
          </a:bodyPr>
          <a:lstStyle/>
          <a:p>
            <a:pPr algn="ctr">
              <a:lnSpc>
                <a:spcPts val="3639"/>
              </a:lnSpc>
              <a:spcBef>
                <a:spcPct val="0"/>
              </a:spcBef>
            </a:pPr>
            <a:endParaRPr lang="en-US" sz="2750" spc="-69">
              <a:solidFill>
                <a:srgbClr val="000000"/>
              </a:solidFill>
              <a:latin typeface="Cardo"/>
              <a:ea typeface="Cardo"/>
              <a:cs typeface="Cardo"/>
            </a:endParaRPr>
          </a:p>
        </p:txBody>
      </p:sp>
      <p:sp>
        <p:nvSpPr>
          <p:cNvPr id="3" name="TextBox 3"/>
          <p:cNvSpPr txBox="1"/>
          <p:nvPr/>
        </p:nvSpPr>
        <p:spPr>
          <a:xfrm>
            <a:off x="464808" y="466186"/>
            <a:ext cx="16451592" cy="874395"/>
          </a:xfrm>
          <a:prstGeom prst="rect">
            <a:avLst/>
          </a:prstGeom>
        </p:spPr>
        <p:txBody>
          <a:bodyPr wrap="square" lIns="0" tIns="0" rIns="0" bIns="0" rtlCol="0" anchor="t">
            <a:spAutoFit/>
          </a:bodyPr>
          <a:lstStyle/>
          <a:p>
            <a:pPr algn="ctr">
              <a:lnSpc>
                <a:spcPts val="7020"/>
              </a:lnSpc>
              <a:spcBef>
                <a:spcPct val="0"/>
              </a:spcBef>
            </a:pPr>
            <a:r>
              <a:rPr lang="en-US" sz="5400" spc="-135">
                <a:solidFill>
                  <a:srgbClr val="000000"/>
                </a:solidFill>
                <a:latin typeface="Cardo"/>
                <a:ea typeface="Cardo"/>
                <a:cs typeface="Cardo"/>
              </a:rPr>
              <a:t>Architecture: Previous work</a:t>
            </a:r>
          </a:p>
        </p:txBody>
      </p:sp>
      <p:sp>
        <p:nvSpPr>
          <p:cNvPr id="5" name="AutoShape 3">
            <a:extLst>
              <a:ext uri="{FF2B5EF4-FFF2-40B4-BE49-F238E27FC236}">
                <a16:creationId xmlns:a16="http://schemas.microsoft.com/office/drawing/2014/main" id="{1A536A31-EA34-4CBC-98E6-9AFA4CFB4789}"/>
              </a:ext>
            </a:extLst>
          </p:cNvPr>
          <p:cNvSpPr/>
          <p:nvPr/>
        </p:nvSpPr>
        <p:spPr>
          <a:xfrm flipH="1">
            <a:off x="18463258" y="4762"/>
            <a:ext cx="530503" cy="10287000"/>
          </a:xfrm>
          <a:prstGeom prst="rect">
            <a:avLst/>
          </a:prstGeom>
          <a:solidFill>
            <a:srgbClr val="598688"/>
          </a:solidFill>
        </p:spPr>
      </p:sp>
      <p:sp>
        <p:nvSpPr>
          <p:cNvPr id="6" name="AutoShape 2">
            <a:extLst>
              <a:ext uri="{FF2B5EF4-FFF2-40B4-BE49-F238E27FC236}">
                <a16:creationId xmlns:a16="http://schemas.microsoft.com/office/drawing/2014/main" id="{109AF50C-AECC-49FF-A1BD-F5D1A8EA59BF}"/>
              </a:ext>
            </a:extLst>
          </p:cNvPr>
          <p:cNvSpPr/>
          <p:nvPr/>
        </p:nvSpPr>
        <p:spPr>
          <a:xfrm flipH="1">
            <a:off x="18112740" y="4762"/>
            <a:ext cx="350520" cy="10287000"/>
          </a:xfrm>
          <a:prstGeom prst="rect">
            <a:avLst/>
          </a:prstGeom>
          <a:solidFill>
            <a:srgbClr val="C7C6C6"/>
          </a:solidFill>
        </p:spPr>
      </p:sp>
      <p:sp>
        <p:nvSpPr>
          <p:cNvPr id="8" name="TextBox 4">
            <a:extLst>
              <a:ext uri="{FF2B5EF4-FFF2-40B4-BE49-F238E27FC236}">
                <a16:creationId xmlns:a16="http://schemas.microsoft.com/office/drawing/2014/main" id="{E541C569-41FF-5A9B-B776-0573E607FB4C}"/>
              </a:ext>
            </a:extLst>
          </p:cNvPr>
          <p:cNvSpPr txBox="1"/>
          <p:nvPr/>
        </p:nvSpPr>
        <p:spPr>
          <a:xfrm>
            <a:off x="1028700" y="860947"/>
            <a:ext cx="8933631" cy="1177887"/>
          </a:xfrm>
          <a:prstGeom prst="rect">
            <a:avLst/>
          </a:prstGeom>
        </p:spPr>
        <p:txBody>
          <a:bodyPr wrap="square" lIns="0" tIns="0" rIns="0" bIns="0" rtlCol="0" anchor="t">
            <a:spAutoFit/>
          </a:bodyPr>
          <a:lstStyle/>
          <a:p>
            <a:pPr marL="457200" indent="-457200">
              <a:lnSpc>
                <a:spcPts val="4713"/>
              </a:lnSpc>
              <a:buFont typeface="Arial"/>
              <a:buChar char="•"/>
            </a:pPr>
            <a:endParaRPr lang="en-US" sz="3400" spc="-84">
              <a:solidFill>
                <a:srgbClr val="598688"/>
              </a:solidFill>
              <a:latin typeface="Calibri"/>
              <a:ea typeface="Cardo"/>
              <a:cs typeface="Calibri"/>
            </a:endParaRPr>
          </a:p>
          <a:p>
            <a:pPr marL="457200" indent="-457200">
              <a:lnSpc>
                <a:spcPts val="4713"/>
              </a:lnSpc>
              <a:buFont typeface="Arial"/>
              <a:buChar char="•"/>
            </a:pPr>
            <a:endParaRPr lang="en-US" sz="3200" spc="-84">
              <a:latin typeface="Cardo"/>
              <a:ea typeface="Cardo"/>
              <a:cs typeface="Arial"/>
            </a:endParaRPr>
          </a:p>
        </p:txBody>
      </p:sp>
      <p:sp>
        <p:nvSpPr>
          <p:cNvPr id="12" name="TextBox 11">
            <a:extLst>
              <a:ext uri="{FF2B5EF4-FFF2-40B4-BE49-F238E27FC236}">
                <a16:creationId xmlns:a16="http://schemas.microsoft.com/office/drawing/2014/main" id="{BCE7D015-687A-1CEF-6EEE-07D15FC094E2}"/>
              </a:ext>
            </a:extLst>
          </p:cNvPr>
          <p:cNvSpPr txBox="1"/>
          <p:nvPr/>
        </p:nvSpPr>
        <p:spPr>
          <a:xfrm>
            <a:off x="10271760" y="9231390"/>
            <a:ext cx="801624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solidFill>
                <a:srgbClr val="111111"/>
              </a:solidFill>
              <a:cs typeface="Calibri"/>
            </a:endParaRPr>
          </a:p>
        </p:txBody>
      </p:sp>
      <p:sp>
        <p:nvSpPr>
          <p:cNvPr id="17" name="TextBox 16">
            <a:extLst>
              <a:ext uri="{FF2B5EF4-FFF2-40B4-BE49-F238E27FC236}">
                <a16:creationId xmlns:a16="http://schemas.microsoft.com/office/drawing/2014/main" id="{986A7F7C-3DAA-9D32-7FD8-D933796AC750}"/>
              </a:ext>
            </a:extLst>
          </p:cNvPr>
          <p:cNvSpPr txBox="1"/>
          <p:nvPr/>
        </p:nvSpPr>
        <p:spPr>
          <a:xfrm>
            <a:off x="1488055" y="3472132"/>
            <a:ext cx="15009962" cy="206210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nSpc>
                <a:spcPts val="4398"/>
              </a:lnSpc>
              <a:buFont typeface="Arial"/>
              <a:buChar char="•"/>
            </a:pPr>
            <a:endParaRPr lang="en-US" sz="2800">
              <a:cs typeface="Calibri"/>
            </a:endParaRPr>
          </a:p>
          <a:p>
            <a:pPr marL="285750" indent="-285750">
              <a:lnSpc>
                <a:spcPts val="4398"/>
              </a:lnSpc>
              <a:buFont typeface="Arial"/>
              <a:buChar char="•"/>
            </a:pPr>
            <a:endParaRPr lang="en-US" sz="2800">
              <a:cs typeface="Calibri"/>
            </a:endParaRPr>
          </a:p>
          <a:p>
            <a:pPr marL="285750" indent="-285750">
              <a:lnSpc>
                <a:spcPts val="4398"/>
              </a:lnSpc>
              <a:buFont typeface="Arial"/>
              <a:buChar char="•"/>
            </a:pPr>
            <a:endParaRPr lang="en-US" sz="2800">
              <a:cs typeface="Calibri"/>
            </a:endParaRPr>
          </a:p>
          <a:p>
            <a:endParaRPr lang="en-US">
              <a:cs typeface="Calibri"/>
            </a:endParaRPr>
          </a:p>
        </p:txBody>
      </p:sp>
      <p:grpSp>
        <p:nvGrpSpPr>
          <p:cNvPr id="18" name="Group 17">
            <a:extLst>
              <a:ext uri="{FF2B5EF4-FFF2-40B4-BE49-F238E27FC236}">
                <a16:creationId xmlns:a16="http://schemas.microsoft.com/office/drawing/2014/main" id="{FB61E28A-14F9-406A-AEE8-7FABB8A73FD6}"/>
              </a:ext>
            </a:extLst>
          </p:cNvPr>
          <p:cNvGrpSpPr/>
          <p:nvPr/>
        </p:nvGrpSpPr>
        <p:grpSpPr>
          <a:xfrm>
            <a:off x="1522535" y="1534198"/>
            <a:ext cx="7298664" cy="8445579"/>
            <a:chOff x="391400" y="1428007"/>
            <a:chExt cx="7298664" cy="8445579"/>
          </a:xfrm>
        </p:grpSpPr>
        <p:pic>
          <p:nvPicPr>
            <p:cNvPr id="10" name="Image">
              <a:extLst>
                <a:ext uri="{FF2B5EF4-FFF2-40B4-BE49-F238E27FC236}">
                  <a16:creationId xmlns:a16="http://schemas.microsoft.com/office/drawing/2014/main" id="{6F421C98-60C2-472B-B1D8-FB14184B12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1400" y="1428007"/>
              <a:ext cx="7298664" cy="7548005"/>
            </a:xfrm>
            <a:prstGeom prst="rect">
              <a:avLst/>
            </a:prstGeom>
          </p:spPr>
        </p:pic>
        <p:sp>
          <p:nvSpPr>
            <p:cNvPr id="11" name="TextBox 10">
              <a:extLst>
                <a:ext uri="{FF2B5EF4-FFF2-40B4-BE49-F238E27FC236}">
                  <a16:creationId xmlns:a16="http://schemas.microsoft.com/office/drawing/2014/main" id="{2F4DD63D-524C-4435-8314-4A597F853FF4}"/>
                </a:ext>
              </a:extLst>
            </p:cNvPr>
            <p:cNvSpPr txBox="1"/>
            <p:nvPr/>
          </p:nvSpPr>
          <p:spPr>
            <a:xfrm>
              <a:off x="1725567" y="9088756"/>
              <a:ext cx="3482286" cy="784830"/>
            </a:xfrm>
            <a:prstGeom prst="rect">
              <a:avLst/>
            </a:prstGeom>
            <a:noFill/>
          </p:spPr>
          <p:txBody>
            <a:bodyPr wrap="square" rtlCol="0">
              <a:spAutoFit/>
            </a:bodyPr>
            <a:lstStyle/>
            <a:p>
              <a:pPr algn="ctr"/>
              <a:r>
                <a:rPr lang="en-IN" sz="2700" i="1"/>
                <a:t> Expression GAN</a:t>
              </a:r>
            </a:p>
            <a:p>
              <a:pPr algn="ctr"/>
              <a:endParaRPr lang="en-IN" i="1"/>
            </a:p>
          </p:txBody>
        </p:sp>
      </p:grpSp>
      <p:grpSp>
        <p:nvGrpSpPr>
          <p:cNvPr id="4" name="Group 3">
            <a:extLst>
              <a:ext uri="{FF2B5EF4-FFF2-40B4-BE49-F238E27FC236}">
                <a16:creationId xmlns:a16="http://schemas.microsoft.com/office/drawing/2014/main" id="{D145F0D9-8DCE-40D6-BA8B-41AF643D27FE}"/>
              </a:ext>
            </a:extLst>
          </p:cNvPr>
          <p:cNvGrpSpPr/>
          <p:nvPr/>
        </p:nvGrpSpPr>
        <p:grpSpPr>
          <a:xfrm>
            <a:off x="10137589" y="1697743"/>
            <a:ext cx="6220863" cy="7902979"/>
            <a:chOff x="7980912" y="1399267"/>
            <a:chExt cx="3524723" cy="4985419"/>
          </a:xfrm>
        </p:grpSpPr>
        <p:pic>
          <p:nvPicPr>
            <p:cNvPr id="13" name="Image">
              <a:extLst>
                <a:ext uri="{FF2B5EF4-FFF2-40B4-BE49-F238E27FC236}">
                  <a16:creationId xmlns:a16="http://schemas.microsoft.com/office/drawing/2014/main" id="{B2037B57-FB5A-4DC7-8357-CABB478019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36151" y="1399267"/>
              <a:ext cx="3062891" cy="4546230"/>
            </a:xfrm>
            <a:prstGeom prst="rect">
              <a:avLst/>
            </a:prstGeom>
          </p:spPr>
        </p:pic>
        <p:sp>
          <p:nvSpPr>
            <p:cNvPr id="14" name="TextBox 13">
              <a:extLst>
                <a:ext uri="{FF2B5EF4-FFF2-40B4-BE49-F238E27FC236}">
                  <a16:creationId xmlns:a16="http://schemas.microsoft.com/office/drawing/2014/main" id="{962C8523-027D-457A-910F-864ACAA419D2}"/>
                </a:ext>
              </a:extLst>
            </p:cNvPr>
            <p:cNvSpPr txBox="1"/>
            <p:nvPr/>
          </p:nvSpPr>
          <p:spPr>
            <a:xfrm>
              <a:off x="7980912" y="6093455"/>
              <a:ext cx="3524723" cy="291231"/>
            </a:xfrm>
            <a:prstGeom prst="rect">
              <a:avLst/>
            </a:prstGeom>
            <a:noFill/>
          </p:spPr>
          <p:txBody>
            <a:bodyPr wrap="square" rtlCol="0">
              <a:spAutoFit/>
            </a:bodyPr>
            <a:lstStyle/>
            <a:p>
              <a:pPr algn="ctr"/>
              <a:r>
                <a:rPr lang="en-IN" sz="2400" i="1"/>
                <a:t>Adversarial Autoencoder</a:t>
              </a:r>
            </a:p>
          </p:txBody>
        </p:sp>
      </p:grpSp>
      <p:sp>
        <p:nvSpPr>
          <p:cNvPr id="16" name="Star: 4 Points 15">
            <a:hlinkClick r:id="rId4" action="ppaction://hlinksldjump" highlightClick="1"/>
            <a:extLst>
              <a:ext uri="{FF2B5EF4-FFF2-40B4-BE49-F238E27FC236}">
                <a16:creationId xmlns:a16="http://schemas.microsoft.com/office/drawing/2014/main" id="{CF05F62A-4255-44A5-9541-2781E957BF15}"/>
              </a:ext>
            </a:extLst>
          </p:cNvPr>
          <p:cNvSpPr/>
          <p:nvPr/>
        </p:nvSpPr>
        <p:spPr>
          <a:xfrm rot="1532221">
            <a:off x="17297925" y="239303"/>
            <a:ext cx="450215" cy="450215"/>
          </a:xfrm>
          <a:prstGeom prst="star4">
            <a:avLst>
              <a:gd name="adj" fmla="val 19159"/>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9" name="Footer Placeholder 8">
            <a:extLst>
              <a:ext uri="{FF2B5EF4-FFF2-40B4-BE49-F238E27FC236}">
                <a16:creationId xmlns:a16="http://schemas.microsoft.com/office/drawing/2014/main" id="{B1513B88-783B-EA18-CBC8-35A13A51ED43}"/>
              </a:ext>
            </a:extLst>
          </p:cNvPr>
          <p:cNvSpPr>
            <a:spLocks noGrp="1"/>
          </p:cNvSpPr>
          <p:nvPr>
            <p:ph type="ftr" sz="quarter" idx="11"/>
          </p:nvPr>
        </p:nvSpPr>
        <p:spPr>
          <a:xfrm>
            <a:off x="14927592" y="9757624"/>
            <a:ext cx="2895600" cy="365125"/>
          </a:xfrm>
        </p:spPr>
        <p:txBody>
          <a:bodyPr/>
          <a:lstStyle/>
          <a:p>
            <a:r>
              <a:rPr lang="da-DK" sz="1600">
                <a:solidFill>
                  <a:schemeClr val="tx1"/>
                </a:solidFill>
              </a:rPr>
              <a:t>Ref (Ding et al., 2018) [6]</a:t>
            </a:r>
            <a:endParaRPr lang="en-GB" sz="1600">
              <a:solidFill>
                <a:schemeClr val="tx1"/>
              </a:solidFill>
            </a:endParaRPr>
          </a:p>
        </p:txBody>
      </p:sp>
    </p:spTree>
    <p:extLst>
      <p:ext uri="{BB962C8B-B14F-4D97-AF65-F5344CB8AC3E}">
        <p14:creationId xmlns:p14="http://schemas.microsoft.com/office/powerpoint/2010/main" val="7242322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1F0F0"/>
        </a:solidFill>
        <a:effectLst/>
      </p:bgPr>
    </p:bg>
    <p:spTree>
      <p:nvGrpSpPr>
        <p:cNvPr id="1" name=""/>
        <p:cNvGrpSpPr/>
        <p:nvPr/>
      </p:nvGrpSpPr>
      <p:grpSpPr>
        <a:xfrm>
          <a:off x="0" y="0"/>
          <a:ext cx="0" cy="0"/>
          <a:chOff x="0" y="0"/>
          <a:chExt cx="0" cy="0"/>
        </a:xfrm>
      </p:grpSpPr>
      <p:sp>
        <p:nvSpPr>
          <p:cNvPr id="5" name="AutoShape 3">
            <a:extLst>
              <a:ext uri="{FF2B5EF4-FFF2-40B4-BE49-F238E27FC236}">
                <a16:creationId xmlns:a16="http://schemas.microsoft.com/office/drawing/2014/main" id="{1A536A31-EA34-4CBC-98E6-9AFA4CFB4789}"/>
              </a:ext>
            </a:extLst>
          </p:cNvPr>
          <p:cNvSpPr/>
          <p:nvPr/>
        </p:nvSpPr>
        <p:spPr>
          <a:xfrm flipH="1">
            <a:off x="-4" y="0"/>
            <a:ext cx="18463263" cy="1795084"/>
          </a:xfrm>
          <a:prstGeom prst="rect">
            <a:avLst/>
          </a:prstGeom>
          <a:solidFill>
            <a:srgbClr val="598688"/>
          </a:solidFill>
        </p:spPr>
      </p:sp>
      <p:sp>
        <p:nvSpPr>
          <p:cNvPr id="2" name="TextBox 2"/>
          <p:cNvSpPr txBox="1"/>
          <p:nvPr/>
        </p:nvSpPr>
        <p:spPr>
          <a:xfrm>
            <a:off x="877738" y="1344868"/>
            <a:ext cx="16840795" cy="450215"/>
          </a:xfrm>
          <a:prstGeom prst="rect">
            <a:avLst/>
          </a:prstGeom>
        </p:spPr>
        <p:txBody>
          <a:bodyPr lIns="0" tIns="0" rIns="0" bIns="0" rtlCol="0" anchor="t">
            <a:spAutoFit/>
          </a:bodyPr>
          <a:lstStyle/>
          <a:p>
            <a:pPr algn="ctr">
              <a:lnSpc>
                <a:spcPts val="3639"/>
              </a:lnSpc>
              <a:spcBef>
                <a:spcPct val="0"/>
              </a:spcBef>
            </a:pPr>
            <a:endParaRPr lang="en-US" sz="2750" spc="-69">
              <a:solidFill>
                <a:srgbClr val="000000"/>
              </a:solidFill>
              <a:latin typeface="Cardo" panose="020B0604020202020204" charset="-79"/>
              <a:ea typeface="Cardo" panose="020B0604020202020204" charset="-79"/>
              <a:cs typeface="Cardo" panose="020B0604020202020204" charset="-79"/>
            </a:endParaRPr>
          </a:p>
        </p:txBody>
      </p:sp>
      <p:sp>
        <p:nvSpPr>
          <p:cNvPr id="3" name="TextBox 3"/>
          <p:cNvSpPr txBox="1"/>
          <p:nvPr/>
        </p:nvSpPr>
        <p:spPr>
          <a:xfrm>
            <a:off x="464808" y="466186"/>
            <a:ext cx="16840795" cy="874395"/>
          </a:xfrm>
          <a:prstGeom prst="rect">
            <a:avLst/>
          </a:prstGeom>
        </p:spPr>
        <p:txBody>
          <a:bodyPr lIns="0" tIns="0" rIns="0" bIns="0" rtlCol="0" anchor="t">
            <a:spAutoFit/>
          </a:bodyPr>
          <a:lstStyle/>
          <a:p>
            <a:pPr algn="ctr">
              <a:lnSpc>
                <a:spcPts val="7020"/>
              </a:lnSpc>
              <a:spcBef>
                <a:spcPct val="0"/>
              </a:spcBef>
            </a:pPr>
            <a:r>
              <a:rPr lang="en-US" sz="5400" spc="-135">
                <a:solidFill>
                  <a:schemeClr val="bg1"/>
                </a:solidFill>
                <a:latin typeface="Cardo" panose="020B0604020202020204" charset="-79"/>
                <a:ea typeface="Cardo" panose="020B0604020202020204" charset="-79"/>
                <a:cs typeface="Cardo" panose="020B0604020202020204" charset="-79"/>
              </a:rPr>
              <a:t>Objective</a:t>
            </a:r>
          </a:p>
        </p:txBody>
      </p:sp>
      <p:sp>
        <p:nvSpPr>
          <p:cNvPr id="6" name="AutoShape 2">
            <a:extLst>
              <a:ext uri="{FF2B5EF4-FFF2-40B4-BE49-F238E27FC236}">
                <a16:creationId xmlns:a16="http://schemas.microsoft.com/office/drawing/2014/main" id="{109AF50C-AECC-49FF-A1BD-F5D1A8EA59BF}"/>
              </a:ext>
            </a:extLst>
          </p:cNvPr>
          <p:cNvSpPr/>
          <p:nvPr/>
        </p:nvSpPr>
        <p:spPr>
          <a:xfrm flipH="1">
            <a:off x="18112740" y="4762"/>
            <a:ext cx="350520" cy="10287000"/>
          </a:xfrm>
          <a:prstGeom prst="rect">
            <a:avLst/>
          </a:prstGeom>
          <a:solidFill>
            <a:srgbClr val="C7C6C6"/>
          </a:solidFill>
        </p:spPr>
      </p:sp>
      <p:sp>
        <p:nvSpPr>
          <p:cNvPr id="8" name="TextBox 4">
            <a:extLst>
              <a:ext uri="{FF2B5EF4-FFF2-40B4-BE49-F238E27FC236}">
                <a16:creationId xmlns:a16="http://schemas.microsoft.com/office/drawing/2014/main" id="{E541C569-41FF-5A9B-B776-0573E607FB4C}"/>
              </a:ext>
            </a:extLst>
          </p:cNvPr>
          <p:cNvSpPr txBox="1"/>
          <p:nvPr/>
        </p:nvSpPr>
        <p:spPr>
          <a:xfrm>
            <a:off x="1028700" y="860947"/>
            <a:ext cx="8933631" cy="1177887"/>
          </a:xfrm>
          <a:prstGeom prst="rect">
            <a:avLst/>
          </a:prstGeom>
        </p:spPr>
        <p:txBody>
          <a:bodyPr wrap="square" lIns="0" tIns="0" rIns="0" bIns="0" rtlCol="0" anchor="t">
            <a:spAutoFit/>
          </a:bodyPr>
          <a:lstStyle/>
          <a:p>
            <a:pPr marL="457200" indent="-457200">
              <a:lnSpc>
                <a:spcPts val="4713"/>
              </a:lnSpc>
              <a:buFont typeface="Arial"/>
              <a:buChar char="•"/>
            </a:pPr>
            <a:endParaRPr lang="en-US" sz="3400" spc="-84">
              <a:solidFill>
                <a:srgbClr val="598688"/>
              </a:solidFill>
              <a:latin typeface="Cardo" panose="020B0604020202020204" charset="-79"/>
              <a:ea typeface="Cardo" panose="020B0604020202020204" charset="-79"/>
              <a:cs typeface="Cardo" panose="020B0604020202020204" charset="-79"/>
            </a:endParaRPr>
          </a:p>
          <a:p>
            <a:pPr marL="457200" indent="-457200">
              <a:lnSpc>
                <a:spcPts val="4713"/>
              </a:lnSpc>
              <a:buFont typeface="Arial"/>
              <a:buChar char="•"/>
            </a:pPr>
            <a:endParaRPr lang="en-US" sz="3200" spc="-84">
              <a:latin typeface="Cardo" panose="020B0604020202020204" charset="-79"/>
              <a:ea typeface="Cardo" panose="020B0604020202020204" charset="-79"/>
              <a:cs typeface="Cardo" panose="020B0604020202020204" charset="-79"/>
            </a:endParaRPr>
          </a:p>
        </p:txBody>
      </p:sp>
      <p:sp>
        <p:nvSpPr>
          <p:cNvPr id="12" name="TextBox 11">
            <a:extLst>
              <a:ext uri="{FF2B5EF4-FFF2-40B4-BE49-F238E27FC236}">
                <a16:creationId xmlns:a16="http://schemas.microsoft.com/office/drawing/2014/main" id="{BCE7D015-687A-1CEF-6EEE-07D15FC094E2}"/>
              </a:ext>
            </a:extLst>
          </p:cNvPr>
          <p:cNvSpPr txBox="1"/>
          <p:nvPr/>
        </p:nvSpPr>
        <p:spPr>
          <a:xfrm>
            <a:off x="10271760" y="9231390"/>
            <a:ext cx="801624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solidFill>
                <a:srgbClr val="111111"/>
              </a:solidFill>
              <a:latin typeface="Cardo" panose="020B0604020202020204" charset="-79"/>
              <a:ea typeface="Cardo" panose="020B0604020202020204" charset="-79"/>
              <a:cs typeface="Cardo" panose="020B0604020202020204" charset="-79"/>
            </a:endParaRPr>
          </a:p>
        </p:txBody>
      </p:sp>
      <p:sp>
        <p:nvSpPr>
          <p:cNvPr id="17" name="TextBox 16">
            <a:extLst>
              <a:ext uri="{FF2B5EF4-FFF2-40B4-BE49-F238E27FC236}">
                <a16:creationId xmlns:a16="http://schemas.microsoft.com/office/drawing/2014/main" id="{986A7F7C-3DAA-9D32-7FD8-D933796AC750}"/>
              </a:ext>
            </a:extLst>
          </p:cNvPr>
          <p:cNvSpPr txBox="1"/>
          <p:nvPr/>
        </p:nvSpPr>
        <p:spPr>
          <a:xfrm>
            <a:off x="1414821" y="2339917"/>
            <a:ext cx="15633612" cy="640175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nSpc>
                <a:spcPct val="150000"/>
              </a:lnSpc>
              <a:buFont typeface="Arial"/>
              <a:buChar char="•"/>
            </a:pPr>
            <a:r>
              <a:rPr lang="en-US" sz="2800">
                <a:latin typeface="Cardo"/>
                <a:ea typeface="Cardo"/>
                <a:cs typeface="Cardo"/>
              </a:rPr>
              <a:t>We aim to enhance the performance of the Speech Synchronized talking face Generator model, which generates emotionally expressive talking faces using Generative Adversarial Networks (GAN).</a:t>
            </a:r>
          </a:p>
          <a:p>
            <a:pPr marL="285750" indent="-285750">
              <a:lnSpc>
                <a:spcPct val="150000"/>
              </a:lnSpc>
              <a:buFont typeface="Arial"/>
              <a:buChar char="•"/>
            </a:pPr>
            <a:r>
              <a:rPr lang="en-US" sz="2800">
                <a:latin typeface="Cardo"/>
                <a:ea typeface="Cardo"/>
                <a:cs typeface="Cardo"/>
              </a:rPr>
              <a:t>To achieve this goal, we conducted a comprehensive study on the working principles of GANs, autoencoders, and adversarial autoencoders. We will also implement these models using Python.</a:t>
            </a:r>
          </a:p>
          <a:p>
            <a:pPr marL="285750" indent="-285750">
              <a:lnSpc>
                <a:spcPct val="150000"/>
              </a:lnSpc>
              <a:buFont typeface="Arial"/>
              <a:buChar char="•"/>
            </a:pPr>
            <a:r>
              <a:rPr lang="en-US" sz="2800">
                <a:latin typeface="Cardo"/>
                <a:ea typeface="Cardo"/>
                <a:cs typeface="Cardo"/>
              </a:rPr>
              <a:t>Additionally, we conducted a thorough literature review on facial expression manipulation and used our findings to design and implement the model and improve it.</a:t>
            </a:r>
          </a:p>
          <a:p>
            <a:pPr marL="285750" indent="-285750">
              <a:lnSpc>
                <a:spcPct val="150000"/>
              </a:lnSpc>
              <a:buFont typeface="Arial"/>
              <a:buChar char="•"/>
            </a:pPr>
            <a:r>
              <a:rPr lang="en-US" sz="2800">
                <a:latin typeface="Cardo"/>
                <a:ea typeface="Cardo"/>
                <a:cs typeface="Cardo"/>
              </a:rPr>
              <a:t>To evaluate the effectiveness of our improved outputs, we will use both subjective and objective evaluation metrics. The subjective evaluation metric we will employ is the Mean Opinion Score (MOS), while the objective evaluation metric is the </a:t>
            </a:r>
            <a:r>
              <a:rPr lang="en-US" sz="2800" err="1">
                <a:latin typeface="Cardo"/>
                <a:ea typeface="Cardo"/>
                <a:cs typeface="Cardo"/>
              </a:rPr>
              <a:t>Frechet</a:t>
            </a:r>
            <a:r>
              <a:rPr lang="en-US" sz="2800">
                <a:latin typeface="Cardo"/>
                <a:ea typeface="Cardo"/>
                <a:cs typeface="Cardo"/>
              </a:rPr>
              <a:t> Inception Distance (FID).</a:t>
            </a:r>
          </a:p>
          <a:p>
            <a:pPr marL="285750" indent="-285750">
              <a:lnSpc>
                <a:spcPts val="4398"/>
              </a:lnSpc>
              <a:buFont typeface="Arial"/>
              <a:buChar char="•"/>
            </a:pPr>
            <a:endParaRPr lang="en-US">
              <a:latin typeface="Cardo"/>
              <a:ea typeface="Cardo"/>
              <a:cs typeface="Cardo"/>
            </a:endParaRPr>
          </a:p>
        </p:txBody>
      </p:sp>
    </p:spTree>
    <p:extLst>
      <p:ext uri="{BB962C8B-B14F-4D97-AF65-F5344CB8AC3E}">
        <p14:creationId xmlns:p14="http://schemas.microsoft.com/office/powerpoint/2010/main" val="37234616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1F0F0"/>
        </a:solidFill>
        <a:effectLst/>
      </p:bgPr>
    </p:bg>
    <p:spTree>
      <p:nvGrpSpPr>
        <p:cNvPr id="1" name=""/>
        <p:cNvGrpSpPr/>
        <p:nvPr/>
      </p:nvGrpSpPr>
      <p:grpSpPr>
        <a:xfrm>
          <a:off x="0" y="0"/>
          <a:ext cx="0" cy="0"/>
          <a:chOff x="0" y="0"/>
          <a:chExt cx="0" cy="0"/>
        </a:xfrm>
      </p:grpSpPr>
      <p:sp>
        <p:nvSpPr>
          <p:cNvPr id="5" name="AutoShape 3">
            <a:extLst>
              <a:ext uri="{FF2B5EF4-FFF2-40B4-BE49-F238E27FC236}">
                <a16:creationId xmlns:a16="http://schemas.microsoft.com/office/drawing/2014/main" id="{1A536A31-EA34-4CBC-98E6-9AFA4CFB4789}"/>
              </a:ext>
            </a:extLst>
          </p:cNvPr>
          <p:cNvSpPr/>
          <p:nvPr/>
        </p:nvSpPr>
        <p:spPr>
          <a:xfrm flipH="1">
            <a:off x="-4" y="0"/>
            <a:ext cx="18463263" cy="1795084"/>
          </a:xfrm>
          <a:prstGeom prst="rect">
            <a:avLst/>
          </a:prstGeom>
          <a:solidFill>
            <a:srgbClr val="598688"/>
          </a:solidFill>
        </p:spPr>
      </p:sp>
      <p:sp>
        <p:nvSpPr>
          <p:cNvPr id="2" name="TextBox 2"/>
          <p:cNvSpPr txBox="1"/>
          <p:nvPr/>
        </p:nvSpPr>
        <p:spPr>
          <a:xfrm>
            <a:off x="877738" y="1344868"/>
            <a:ext cx="16840795" cy="450215"/>
          </a:xfrm>
          <a:prstGeom prst="rect">
            <a:avLst/>
          </a:prstGeom>
        </p:spPr>
        <p:txBody>
          <a:bodyPr lIns="0" tIns="0" rIns="0" bIns="0" rtlCol="0" anchor="t">
            <a:spAutoFit/>
          </a:bodyPr>
          <a:lstStyle/>
          <a:p>
            <a:pPr algn="ctr">
              <a:lnSpc>
                <a:spcPts val="3639"/>
              </a:lnSpc>
              <a:spcBef>
                <a:spcPct val="0"/>
              </a:spcBef>
            </a:pPr>
            <a:endParaRPr lang="en-US" sz="2750" spc="-69">
              <a:solidFill>
                <a:srgbClr val="000000"/>
              </a:solidFill>
              <a:latin typeface="Cardo" panose="020B0604020202020204" charset="-79"/>
              <a:ea typeface="Cardo" panose="020B0604020202020204" charset="-79"/>
              <a:cs typeface="Cardo" panose="020B0604020202020204" charset="-79"/>
            </a:endParaRPr>
          </a:p>
        </p:txBody>
      </p:sp>
      <p:sp>
        <p:nvSpPr>
          <p:cNvPr id="3" name="TextBox 3"/>
          <p:cNvSpPr txBox="1"/>
          <p:nvPr/>
        </p:nvSpPr>
        <p:spPr>
          <a:xfrm>
            <a:off x="464808" y="466186"/>
            <a:ext cx="16840795" cy="881010"/>
          </a:xfrm>
          <a:prstGeom prst="rect">
            <a:avLst/>
          </a:prstGeom>
        </p:spPr>
        <p:txBody>
          <a:bodyPr lIns="0" tIns="0" rIns="0" bIns="0" rtlCol="0" anchor="t">
            <a:spAutoFit/>
          </a:bodyPr>
          <a:lstStyle/>
          <a:p>
            <a:pPr algn="ctr">
              <a:lnSpc>
                <a:spcPts val="7020"/>
              </a:lnSpc>
              <a:spcBef>
                <a:spcPct val="0"/>
              </a:spcBef>
            </a:pPr>
            <a:r>
              <a:rPr lang="en-US" sz="5400">
                <a:solidFill>
                  <a:schemeClr val="bg1"/>
                </a:solidFill>
                <a:latin typeface="Cardo" panose="020B0604020202020204" charset="-79"/>
                <a:ea typeface="Cardo" panose="020B0604020202020204" charset="-79"/>
                <a:cs typeface="Cardo" panose="020B0604020202020204" charset="-79"/>
              </a:rPr>
              <a:t>Applications of the Project</a:t>
            </a:r>
            <a:endParaRPr lang="en-US" sz="4000" spc="-135">
              <a:solidFill>
                <a:schemeClr val="bg1"/>
              </a:solidFill>
              <a:latin typeface="Cardo" panose="020B0604020202020204" charset="-79"/>
              <a:ea typeface="Cardo" panose="020B0604020202020204" charset="-79"/>
              <a:cs typeface="Cardo" panose="020B0604020202020204" charset="-79"/>
            </a:endParaRPr>
          </a:p>
        </p:txBody>
      </p:sp>
      <p:sp>
        <p:nvSpPr>
          <p:cNvPr id="6" name="AutoShape 2">
            <a:extLst>
              <a:ext uri="{FF2B5EF4-FFF2-40B4-BE49-F238E27FC236}">
                <a16:creationId xmlns:a16="http://schemas.microsoft.com/office/drawing/2014/main" id="{109AF50C-AECC-49FF-A1BD-F5D1A8EA59BF}"/>
              </a:ext>
            </a:extLst>
          </p:cNvPr>
          <p:cNvSpPr/>
          <p:nvPr/>
        </p:nvSpPr>
        <p:spPr>
          <a:xfrm flipH="1">
            <a:off x="18112740" y="4762"/>
            <a:ext cx="350520" cy="10287000"/>
          </a:xfrm>
          <a:prstGeom prst="rect">
            <a:avLst/>
          </a:prstGeom>
          <a:solidFill>
            <a:srgbClr val="C7C6C6"/>
          </a:solidFill>
        </p:spPr>
      </p:sp>
      <p:sp>
        <p:nvSpPr>
          <p:cNvPr id="8" name="TextBox 4">
            <a:extLst>
              <a:ext uri="{FF2B5EF4-FFF2-40B4-BE49-F238E27FC236}">
                <a16:creationId xmlns:a16="http://schemas.microsoft.com/office/drawing/2014/main" id="{E541C569-41FF-5A9B-B776-0573E607FB4C}"/>
              </a:ext>
            </a:extLst>
          </p:cNvPr>
          <p:cNvSpPr txBox="1"/>
          <p:nvPr/>
        </p:nvSpPr>
        <p:spPr>
          <a:xfrm>
            <a:off x="1028700" y="860947"/>
            <a:ext cx="8933631" cy="1177887"/>
          </a:xfrm>
          <a:prstGeom prst="rect">
            <a:avLst/>
          </a:prstGeom>
        </p:spPr>
        <p:txBody>
          <a:bodyPr wrap="square" lIns="0" tIns="0" rIns="0" bIns="0" rtlCol="0" anchor="t">
            <a:spAutoFit/>
          </a:bodyPr>
          <a:lstStyle/>
          <a:p>
            <a:pPr marL="457200" indent="-457200">
              <a:lnSpc>
                <a:spcPts val="4713"/>
              </a:lnSpc>
              <a:buFont typeface="Arial"/>
              <a:buChar char="•"/>
            </a:pPr>
            <a:endParaRPr lang="en-US" sz="3400" spc="-84">
              <a:solidFill>
                <a:srgbClr val="598688"/>
              </a:solidFill>
              <a:latin typeface="Cardo" panose="020B0604020202020204" charset="-79"/>
              <a:ea typeface="Cardo" panose="020B0604020202020204" charset="-79"/>
              <a:cs typeface="Cardo" panose="020B0604020202020204" charset="-79"/>
            </a:endParaRPr>
          </a:p>
          <a:p>
            <a:pPr marL="457200" indent="-457200">
              <a:lnSpc>
                <a:spcPts val="4713"/>
              </a:lnSpc>
              <a:buFont typeface="Arial"/>
              <a:buChar char="•"/>
            </a:pPr>
            <a:endParaRPr lang="en-US" sz="3200" spc="-84">
              <a:latin typeface="Cardo" panose="020B0604020202020204" charset="-79"/>
              <a:ea typeface="Cardo" panose="020B0604020202020204" charset="-79"/>
              <a:cs typeface="Cardo" panose="020B0604020202020204" charset="-79"/>
            </a:endParaRPr>
          </a:p>
        </p:txBody>
      </p:sp>
      <p:sp>
        <p:nvSpPr>
          <p:cNvPr id="12" name="TextBox 11">
            <a:extLst>
              <a:ext uri="{FF2B5EF4-FFF2-40B4-BE49-F238E27FC236}">
                <a16:creationId xmlns:a16="http://schemas.microsoft.com/office/drawing/2014/main" id="{BCE7D015-687A-1CEF-6EEE-07D15FC094E2}"/>
              </a:ext>
            </a:extLst>
          </p:cNvPr>
          <p:cNvSpPr txBox="1"/>
          <p:nvPr/>
        </p:nvSpPr>
        <p:spPr>
          <a:xfrm>
            <a:off x="10271760" y="9231390"/>
            <a:ext cx="801624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solidFill>
                <a:srgbClr val="111111"/>
              </a:solidFill>
              <a:latin typeface="Cardo" panose="020B0604020202020204" charset="-79"/>
              <a:ea typeface="Cardo" panose="020B0604020202020204" charset="-79"/>
              <a:cs typeface="Cardo" panose="020B0604020202020204" charset="-79"/>
            </a:endParaRPr>
          </a:p>
        </p:txBody>
      </p:sp>
      <p:sp>
        <p:nvSpPr>
          <p:cNvPr id="17" name="TextBox 16">
            <a:extLst>
              <a:ext uri="{FF2B5EF4-FFF2-40B4-BE49-F238E27FC236}">
                <a16:creationId xmlns:a16="http://schemas.microsoft.com/office/drawing/2014/main" id="{986A7F7C-3DAA-9D32-7FD8-D933796AC750}"/>
              </a:ext>
            </a:extLst>
          </p:cNvPr>
          <p:cNvSpPr txBox="1"/>
          <p:nvPr/>
        </p:nvSpPr>
        <p:spPr>
          <a:xfrm>
            <a:off x="1414821" y="3383702"/>
            <a:ext cx="15633612" cy="310084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mj-lt"/>
              <a:buAutoNum type="arabicPeriod"/>
            </a:pPr>
            <a:r>
              <a:rPr lang="en-US" sz="3200">
                <a:latin typeface="Cardo"/>
                <a:ea typeface="Cardo"/>
                <a:cs typeface="Cardo"/>
              </a:rPr>
              <a:t>Improves accessibility of audio-only resources</a:t>
            </a:r>
          </a:p>
          <a:p>
            <a:pPr marL="342900" indent="-342900">
              <a:buAutoNum type="arabicPeriod"/>
            </a:pPr>
            <a:endParaRPr lang="en-US" sz="3200">
              <a:latin typeface="Cardo"/>
              <a:ea typeface="Cardo"/>
              <a:cs typeface="Cardo"/>
            </a:endParaRPr>
          </a:p>
          <a:p>
            <a:pPr marL="342900" indent="-342900">
              <a:buFont typeface="+mj-lt"/>
              <a:buAutoNum type="arabicPeriod"/>
            </a:pPr>
            <a:r>
              <a:rPr lang="en-US" sz="3200">
                <a:latin typeface="Cardo" panose="020B0604020202020204" charset="-79"/>
                <a:ea typeface="Cardo" panose="020B0604020202020204" charset="-79"/>
                <a:cs typeface="Cardo" panose="020B0604020202020204" charset="-79"/>
              </a:rPr>
              <a:t>Acts as a tool for behavioral psychologists</a:t>
            </a:r>
          </a:p>
          <a:p>
            <a:pPr marL="342900" indent="-342900">
              <a:buAutoNum type="arabicPeriod"/>
            </a:pPr>
            <a:endParaRPr lang="en-US" sz="3200">
              <a:latin typeface="Cardo"/>
              <a:ea typeface="Cardo"/>
              <a:cs typeface="Cardo"/>
            </a:endParaRPr>
          </a:p>
          <a:p>
            <a:pPr marL="342900" indent="-342900">
              <a:buFont typeface="+mj-lt"/>
              <a:buAutoNum type="arabicPeriod"/>
            </a:pPr>
            <a:r>
              <a:rPr lang="en-US" sz="3200">
                <a:latin typeface="Cardo" panose="020B0604020202020204" charset="-79"/>
                <a:ea typeface="Cardo" panose="020B0604020202020204" charset="-79"/>
                <a:cs typeface="Cardo" panose="020B0604020202020204" charset="-79"/>
              </a:rPr>
              <a:t>Enhances quality of human-machine interactions</a:t>
            </a:r>
          </a:p>
          <a:p>
            <a:pPr marL="342900" indent="-342900">
              <a:lnSpc>
                <a:spcPts val="4398"/>
              </a:lnSpc>
              <a:buFont typeface="+mj-lt"/>
              <a:buAutoNum type="arabicPeriod"/>
            </a:pPr>
            <a:endParaRPr lang="en-US" sz="3200">
              <a:latin typeface="Cardo" panose="020B0604020202020204" charset="-79"/>
              <a:ea typeface="Cardo" panose="020B0604020202020204" charset="-79"/>
              <a:cs typeface="Cardo" panose="020B0604020202020204" charset="-79"/>
            </a:endParaRPr>
          </a:p>
        </p:txBody>
      </p:sp>
      <p:pic>
        <p:nvPicPr>
          <p:cNvPr id="4" name="Picture 6" descr="A picture containing wall, indoor, automaton&#10;&#10;Description automatically generated">
            <a:extLst>
              <a:ext uri="{FF2B5EF4-FFF2-40B4-BE49-F238E27FC236}">
                <a16:creationId xmlns:a16="http://schemas.microsoft.com/office/drawing/2014/main" id="{79DF80DD-B718-F524-9688-9C1BEC8B212A}"/>
              </a:ext>
            </a:extLst>
          </p:cNvPr>
          <p:cNvPicPr>
            <a:picLocks noChangeAspect="1"/>
          </p:cNvPicPr>
          <p:nvPr/>
        </p:nvPicPr>
        <p:blipFill>
          <a:blip r:embed="rId2"/>
          <a:stretch>
            <a:fillRect/>
          </a:stretch>
        </p:blipFill>
        <p:spPr>
          <a:xfrm>
            <a:off x="6343015" y="6595110"/>
            <a:ext cx="5105400" cy="2823210"/>
          </a:xfrm>
          <a:prstGeom prst="rect">
            <a:avLst/>
          </a:prstGeom>
        </p:spPr>
      </p:pic>
    </p:spTree>
    <p:extLst>
      <p:ext uri="{BB962C8B-B14F-4D97-AF65-F5344CB8AC3E}">
        <p14:creationId xmlns:p14="http://schemas.microsoft.com/office/powerpoint/2010/main" val="13375335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1F0F0"/>
        </a:solidFill>
        <a:effectLst/>
      </p:bgPr>
    </p:bg>
    <p:spTree>
      <p:nvGrpSpPr>
        <p:cNvPr id="1" name=""/>
        <p:cNvGrpSpPr/>
        <p:nvPr/>
      </p:nvGrpSpPr>
      <p:grpSpPr>
        <a:xfrm>
          <a:off x="0" y="0"/>
          <a:ext cx="0" cy="0"/>
          <a:chOff x="0" y="0"/>
          <a:chExt cx="0" cy="0"/>
        </a:xfrm>
      </p:grpSpPr>
      <p:sp>
        <p:nvSpPr>
          <p:cNvPr id="5" name="AutoShape 3">
            <a:extLst>
              <a:ext uri="{FF2B5EF4-FFF2-40B4-BE49-F238E27FC236}">
                <a16:creationId xmlns:a16="http://schemas.microsoft.com/office/drawing/2014/main" id="{1A536A31-EA34-4CBC-98E6-9AFA4CFB4789}"/>
              </a:ext>
            </a:extLst>
          </p:cNvPr>
          <p:cNvSpPr/>
          <p:nvPr/>
        </p:nvSpPr>
        <p:spPr>
          <a:xfrm flipH="1">
            <a:off x="0" y="0"/>
            <a:ext cx="18112739" cy="925476"/>
          </a:xfrm>
          <a:prstGeom prst="rect">
            <a:avLst/>
          </a:prstGeom>
          <a:solidFill>
            <a:srgbClr val="598688"/>
          </a:solidFill>
        </p:spPr>
      </p:sp>
      <p:sp>
        <p:nvSpPr>
          <p:cNvPr id="3" name="TextBox 3"/>
          <p:cNvSpPr txBox="1"/>
          <p:nvPr/>
        </p:nvSpPr>
        <p:spPr>
          <a:xfrm>
            <a:off x="4784228" y="48802"/>
            <a:ext cx="8544281" cy="874395"/>
          </a:xfrm>
          <a:prstGeom prst="rect">
            <a:avLst/>
          </a:prstGeom>
        </p:spPr>
        <p:txBody>
          <a:bodyPr wrap="square" lIns="0" tIns="0" rIns="0" bIns="0" rtlCol="0" anchor="t">
            <a:spAutoFit/>
          </a:bodyPr>
          <a:lstStyle/>
          <a:p>
            <a:pPr algn="ctr">
              <a:lnSpc>
                <a:spcPts val="7020"/>
              </a:lnSpc>
              <a:spcBef>
                <a:spcPct val="0"/>
              </a:spcBef>
            </a:pPr>
            <a:r>
              <a:rPr lang="en-US" sz="5400" spc="-135">
                <a:solidFill>
                  <a:schemeClr val="bg1"/>
                </a:solidFill>
                <a:latin typeface="Cardo"/>
                <a:ea typeface="Cardo"/>
                <a:cs typeface="Cardo"/>
              </a:rPr>
              <a:t>Previous Work</a:t>
            </a:r>
            <a:endParaRPr lang="en-US" sz="5400" spc="-135">
              <a:solidFill>
                <a:schemeClr val="bg1"/>
              </a:solidFill>
              <a:latin typeface="Cardo" panose="020B0604020202020204" charset="-79"/>
              <a:ea typeface="Cardo" panose="020B0604020202020204" charset="-79"/>
              <a:cs typeface="Cardo" panose="020B0604020202020204" charset="-79"/>
            </a:endParaRPr>
          </a:p>
        </p:txBody>
      </p:sp>
      <p:sp>
        <p:nvSpPr>
          <p:cNvPr id="6" name="AutoShape 2">
            <a:extLst>
              <a:ext uri="{FF2B5EF4-FFF2-40B4-BE49-F238E27FC236}">
                <a16:creationId xmlns:a16="http://schemas.microsoft.com/office/drawing/2014/main" id="{109AF50C-AECC-49FF-A1BD-F5D1A8EA59BF}"/>
              </a:ext>
            </a:extLst>
          </p:cNvPr>
          <p:cNvSpPr/>
          <p:nvPr/>
        </p:nvSpPr>
        <p:spPr>
          <a:xfrm flipH="1">
            <a:off x="18112740" y="4762"/>
            <a:ext cx="350520" cy="10287000"/>
          </a:xfrm>
          <a:prstGeom prst="rect">
            <a:avLst/>
          </a:prstGeom>
          <a:solidFill>
            <a:srgbClr val="C7C6C6"/>
          </a:solidFill>
        </p:spPr>
      </p:sp>
      <p:sp>
        <p:nvSpPr>
          <p:cNvPr id="8" name="TextBox 4">
            <a:extLst>
              <a:ext uri="{FF2B5EF4-FFF2-40B4-BE49-F238E27FC236}">
                <a16:creationId xmlns:a16="http://schemas.microsoft.com/office/drawing/2014/main" id="{E541C569-41FF-5A9B-B776-0573E607FB4C}"/>
              </a:ext>
            </a:extLst>
          </p:cNvPr>
          <p:cNvSpPr txBox="1"/>
          <p:nvPr/>
        </p:nvSpPr>
        <p:spPr>
          <a:xfrm>
            <a:off x="1028700" y="860947"/>
            <a:ext cx="8933631" cy="1177887"/>
          </a:xfrm>
          <a:prstGeom prst="rect">
            <a:avLst/>
          </a:prstGeom>
        </p:spPr>
        <p:txBody>
          <a:bodyPr wrap="square" lIns="0" tIns="0" rIns="0" bIns="0" rtlCol="0" anchor="t">
            <a:spAutoFit/>
          </a:bodyPr>
          <a:lstStyle/>
          <a:p>
            <a:pPr marL="457200" indent="-457200">
              <a:lnSpc>
                <a:spcPts val="4713"/>
              </a:lnSpc>
              <a:buFont typeface="Arial"/>
              <a:buChar char="•"/>
            </a:pPr>
            <a:endParaRPr lang="en-US" sz="3400" spc="-84">
              <a:solidFill>
                <a:srgbClr val="598688"/>
              </a:solidFill>
              <a:latin typeface="Cardo" panose="020B0604020202020204" charset="-79"/>
              <a:ea typeface="Cardo" panose="020B0604020202020204" charset="-79"/>
              <a:cs typeface="Cardo" panose="020B0604020202020204" charset="-79"/>
            </a:endParaRPr>
          </a:p>
          <a:p>
            <a:pPr marL="457200" indent="-457200">
              <a:lnSpc>
                <a:spcPts val="4713"/>
              </a:lnSpc>
              <a:buFont typeface="Arial"/>
              <a:buChar char="•"/>
            </a:pPr>
            <a:endParaRPr lang="en-US" sz="3200" spc="-84">
              <a:latin typeface="Cardo" panose="020B0604020202020204" charset="-79"/>
              <a:ea typeface="Cardo" panose="020B0604020202020204" charset="-79"/>
              <a:cs typeface="Cardo" panose="020B0604020202020204" charset="-79"/>
            </a:endParaRPr>
          </a:p>
        </p:txBody>
      </p:sp>
      <p:sp>
        <p:nvSpPr>
          <p:cNvPr id="17" name="TextBox 16">
            <a:extLst>
              <a:ext uri="{FF2B5EF4-FFF2-40B4-BE49-F238E27FC236}">
                <a16:creationId xmlns:a16="http://schemas.microsoft.com/office/drawing/2014/main" id="{986A7F7C-3DAA-9D32-7FD8-D933796AC750}"/>
              </a:ext>
            </a:extLst>
          </p:cNvPr>
          <p:cNvSpPr txBox="1"/>
          <p:nvPr/>
        </p:nvSpPr>
        <p:spPr>
          <a:xfrm>
            <a:off x="769776" y="1721758"/>
            <a:ext cx="17342964" cy="62324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ts val="4398"/>
              </a:lnSpc>
            </a:pPr>
            <a:r>
              <a:rPr lang="en-US" sz="2800">
                <a:latin typeface="Cardo"/>
                <a:ea typeface="Cardo"/>
                <a:cs typeface="Cardo"/>
              </a:rPr>
              <a:t>We have implemented the following:</a:t>
            </a:r>
          </a:p>
        </p:txBody>
      </p:sp>
      <p:grpSp>
        <p:nvGrpSpPr>
          <p:cNvPr id="4" name="Group 3">
            <a:extLst>
              <a:ext uri="{FF2B5EF4-FFF2-40B4-BE49-F238E27FC236}">
                <a16:creationId xmlns:a16="http://schemas.microsoft.com/office/drawing/2014/main" id="{511CF3BB-7872-479E-96B4-113F415BA2A7}"/>
              </a:ext>
            </a:extLst>
          </p:cNvPr>
          <p:cNvGrpSpPr/>
          <p:nvPr/>
        </p:nvGrpSpPr>
        <p:grpSpPr>
          <a:xfrm>
            <a:off x="7527970" y="5276858"/>
            <a:ext cx="5098187" cy="4630477"/>
            <a:chOff x="10271760" y="3471863"/>
            <a:chExt cx="5617682" cy="5713371"/>
          </a:xfrm>
        </p:grpSpPr>
        <p:sp>
          <p:nvSpPr>
            <p:cNvPr id="12" name="TextBox 11">
              <a:extLst>
                <a:ext uri="{FF2B5EF4-FFF2-40B4-BE49-F238E27FC236}">
                  <a16:creationId xmlns:a16="http://schemas.microsoft.com/office/drawing/2014/main" id="{BCE7D015-687A-1CEF-6EEE-07D15FC094E2}"/>
                </a:ext>
              </a:extLst>
            </p:cNvPr>
            <p:cNvSpPr txBox="1"/>
            <p:nvPr/>
          </p:nvSpPr>
          <p:spPr>
            <a:xfrm>
              <a:off x="10271760" y="8691553"/>
              <a:ext cx="5617682" cy="49368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a:solidFill>
                    <a:srgbClr val="111111"/>
                  </a:solidFill>
                  <a:latin typeface="Cardo"/>
                  <a:ea typeface="Cardo"/>
                  <a:cs typeface="Cardo"/>
                </a:rPr>
                <a:t>Fig 2. Adversarial Autoencoder Output</a:t>
              </a:r>
              <a:endParaRPr lang="en-US" sz="2000">
                <a:solidFill>
                  <a:srgbClr val="111111"/>
                </a:solidFill>
                <a:latin typeface="Cardo" panose="020B0604020202020204" charset="-79"/>
                <a:ea typeface="Cardo" panose="020B0604020202020204" charset="-79"/>
                <a:cs typeface="Cardo" panose="020B0604020202020204" charset="-79"/>
              </a:endParaRPr>
            </a:p>
          </p:txBody>
        </p:sp>
        <p:pic>
          <p:nvPicPr>
            <p:cNvPr id="9" name="Picture 9">
              <a:extLst>
                <a:ext uri="{FF2B5EF4-FFF2-40B4-BE49-F238E27FC236}">
                  <a16:creationId xmlns:a16="http://schemas.microsoft.com/office/drawing/2014/main" id="{65FB9533-8518-93FD-64D8-E089990603F4}"/>
                </a:ext>
              </a:extLst>
            </p:cNvPr>
            <p:cNvPicPr>
              <a:picLocks noChangeAspect="1"/>
            </p:cNvPicPr>
            <p:nvPr/>
          </p:nvPicPr>
          <p:blipFill>
            <a:blip r:embed="rId2"/>
            <a:stretch>
              <a:fillRect/>
            </a:stretch>
          </p:blipFill>
          <p:spPr>
            <a:xfrm>
              <a:off x="10331126" y="3471863"/>
              <a:ext cx="5158977" cy="5039915"/>
            </a:xfrm>
            <a:prstGeom prst="rect">
              <a:avLst/>
            </a:prstGeom>
          </p:spPr>
        </p:pic>
      </p:grpSp>
      <p:grpSp>
        <p:nvGrpSpPr>
          <p:cNvPr id="7" name="Group 6">
            <a:extLst>
              <a:ext uri="{FF2B5EF4-FFF2-40B4-BE49-F238E27FC236}">
                <a16:creationId xmlns:a16="http://schemas.microsoft.com/office/drawing/2014/main" id="{27398105-FC58-493D-9560-1E05315484B1}"/>
              </a:ext>
            </a:extLst>
          </p:cNvPr>
          <p:cNvGrpSpPr/>
          <p:nvPr/>
        </p:nvGrpSpPr>
        <p:grpSpPr>
          <a:xfrm>
            <a:off x="1013711" y="7753659"/>
            <a:ext cx="5808018" cy="1895739"/>
            <a:chOff x="1378744" y="4422805"/>
            <a:chExt cx="6565106" cy="2144951"/>
          </a:xfrm>
        </p:grpSpPr>
        <p:pic>
          <p:nvPicPr>
            <p:cNvPr id="10" name="Picture 10">
              <a:extLst>
                <a:ext uri="{FF2B5EF4-FFF2-40B4-BE49-F238E27FC236}">
                  <a16:creationId xmlns:a16="http://schemas.microsoft.com/office/drawing/2014/main" id="{F068CDF5-47B5-CEE3-B7C5-84C76A49F9B1}"/>
                </a:ext>
              </a:extLst>
            </p:cNvPr>
            <p:cNvPicPr>
              <a:picLocks noChangeAspect="1"/>
            </p:cNvPicPr>
            <p:nvPr/>
          </p:nvPicPr>
          <p:blipFill>
            <a:blip r:embed="rId3"/>
            <a:stretch>
              <a:fillRect/>
            </a:stretch>
          </p:blipFill>
          <p:spPr>
            <a:xfrm>
              <a:off x="1378744" y="4422805"/>
              <a:ext cx="6565106" cy="1459248"/>
            </a:xfrm>
            <a:prstGeom prst="rect">
              <a:avLst/>
            </a:prstGeom>
          </p:spPr>
        </p:pic>
        <p:sp>
          <p:nvSpPr>
            <p:cNvPr id="11" name="TextBox 10">
              <a:extLst>
                <a:ext uri="{FF2B5EF4-FFF2-40B4-BE49-F238E27FC236}">
                  <a16:creationId xmlns:a16="http://schemas.microsoft.com/office/drawing/2014/main" id="{85B8F51E-EAB1-FE92-D0FE-FE8C2CBF90EF}"/>
                </a:ext>
              </a:extLst>
            </p:cNvPr>
            <p:cNvSpPr txBox="1"/>
            <p:nvPr/>
          </p:nvSpPr>
          <p:spPr>
            <a:xfrm>
              <a:off x="1580553" y="6115048"/>
              <a:ext cx="5581054" cy="45270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a:latin typeface="Cardo"/>
                  <a:ea typeface="Cardo"/>
                  <a:cs typeface="Cardo"/>
                </a:rPr>
                <a:t>Fig 1. Autoencoder Output</a:t>
              </a:r>
              <a:endParaRPr lang="en-US" sz="1600">
                <a:cs typeface="Calibri"/>
              </a:endParaRPr>
            </a:p>
          </p:txBody>
        </p:sp>
      </p:grpSp>
      <p:grpSp>
        <p:nvGrpSpPr>
          <p:cNvPr id="14" name="Group 13">
            <a:extLst>
              <a:ext uri="{FF2B5EF4-FFF2-40B4-BE49-F238E27FC236}">
                <a16:creationId xmlns:a16="http://schemas.microsoft.com/office/drawing/2014/main" id="{3B400387-DDB9-40FB-8321-BA65D88BD84F}"/>
              </a:ext>
            </a:extLst>
          </p:cNvPr>
          <p:cNvGrpSpPr/>
          <p:nvPr/>
        </p:nvGrpSpPr>
        <p:grpSpPr>
          <a:xfrm>
            <a:off x="13099467" y="2584689"/>
            <a:ext cx="3537952" cy="7329806"/>
            <a:chOff x="12927283" y="833983"/>
            <a:chExt cx="3606340" cy="8879987"/>
          </a:xfrm>
        </p:grpSpPr>
        <p:pic>
          <p:nvPicPr>
            <p:cNvPr id="15" name="Picture 9">
              <a:extLst>
                <a:ext uri="{FF2B5EF4-FFF2-40B4-BE49-F238E27FC236}">
                  <a16:creationId xmlns:a16="http://schemas.microsoft.com/office/drawing/2014/main" id="{FD367653-09B7-49DD-9045-576501416182}"/>
                </a:ext>
              </a:extLst>
            </p:cNvPr>
            <p:cNvPicPr>
              <a:picLocks noChangeAspect="1"/>
            </p:cNvPicPr>
            <p:nvPr/>
          </p:nvPicPr>
          <p:blipFill>
            <a:blip r:embed="rId4"/>
            <a:stretch>
              <a:fillRect/>
            </a:stretch>
          </p:blipFill>
          <p:spPr>
            <a:xfrm>
              <a:off x="12927283" y="833983"/>
              <a:ext cx="3606340" cy="8249731"/>
            </a:xfrm>
            <a:prstGeom prst="rect">
              <a:avLst/>
            </a:prstGeom>
          </p:spPr>
        </p:pic>
        <p:sp>
          <p:nvSpPr>
            <p:cNvPr id="16" name="TextBox 15">
              <a:extLst>
                <a:ext uri="{FF2B5EF4-FFF2-40B4-BE49-F238E27FC236}">
                  <a16:creationId xmlns:a16="http://schemas.microsoft.com/office/drawing/2014/main" id="{3D331B3D-6E05-45F5-943A-6E9B4B63966B}"/>
                </a:ext>
              </a:extLst>
            </p:cNvPr>
            <p:cNvSpPr txBox="1"/>
            <p:nvPr/>
          </p:nvSpPr>
          <p:spPr>
            <a:xfrm>
              <a:off x="12940081" y="9229241"/>
              <a:ext cx="3593542" cy="4847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latin typeface="Cardo"/>
                  <a:ea typeface="Cardo"/>
                  <a:cs typeface="Cardo"/>
                </a:rPr>
                <a:t>Fig 3. </a:t>
              </a:r>
              <a:r>
                <a:rPr lang="en-US" sz="2000" err="1">
                  <a:latin typeface="Cardo"/>
                  <a:ea typeface="Cardo"/>
                  <a:cs typeface="Cardo"/>
                </a:rPr>
                <a:t>ExprGAN</a:t>
              </a:r>
              <a:r>
                <a:rPr lang="en-US" sz="2000">
                  <a:latin typeface="Cardo"/>
                  <a:ea typeface="Cardo"/>
                  <a:cs typeface="Cardo"/>
                </a:rPr>
                <a:t> Output</a:t>
              </a:r>
              <a:endParaRPr lang="en-US" sz="2000"/>
            </a:p>
          </p:txBody>
        </p:sp>
      </p:grpSp>
      <p:sp>
        <p:nvSpPr>
          <p:cNvPr id="18" name="TextBox 17">
            <a:extLst>
              <a:ext uri="{FF2B5EF4-FFF2-40B4-BE49-F238E27FC236}">
                <a16:creationId xmlns:a16="http://schemas.microsoft.com/office/drawing/2014/main" id="{E2B6E304-21A8-4612-B0EA-F6501D0D706D}"/>
              </a:ext>
            </a:extLst>
          </p:cNvPr>
          <p:cNvSpPr txBox="1"/>
          <p:nvPr/>
        </p:nvSpPr>
        <p:spPr>
          <a:xfrm>
            <a:off x="1017837" y="6114463"/>
            <a:ext cx="6349210" cy="118750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ts val="4398"/>
              </a:lnSpc>
            </a:pPr>
            <a:r>
              <a:rPr lang="en-US" sz="2800">
                <a:latin typeface="Cardo"/>
                <a:ea typeface="Cardo"/>
                <a:cs typeface="Cardo"/>
              </a:rPr>
              <a:t>Autoencoder to generate digits on MNIST Dataset</a:t>
            </a:r>
          </a:p>
        </p:txBody>
      </p:sp>
      <p:sp>
        <p:nvSpPr>
          <p:cNvPr id="19" name="TextBox 18">
            <a:extLst>
              <a:ext uri="{FF2B5EF4-FFF2-40B4-BE49-F238E27FC236}">
                <a16:creationId xmlns:a16="http://schemas.microsoft.com/office/drawing/2014/main" id="{F7AA7AB1-74C8-42B0-9ED1-3404A9E488BF}"/>
              </a:ext>
            </a:extLst>
          </p:cNvPr>
          <p:cNvSpPr txBox="1"/>
          <p:nvPr/>
        </p:nvSpPr>
        <p:spPr>
          <a:xfrm>
            <a:off x="12975533" y="856817"/>
            <a:ext cx="4669185" cy="175176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ts val="4398"/>
              </a:lnSpc>
            </a:pPr>
            <a:r>
              <a:rPr lang="en-US" sz="2800" err="1">
                <a:latin typeface="Cardo"/>
                <a:ea typeface="Cardo"/>
                <a:cs typeface="Cardo"/>
              </a:rPr>
              <a:t>ExprGAN</a:t>
            </a:r>
            <a:r>
              <a:rPr lang="en-US" sz="2800">
                <a:latin typeface="Cardo"/>
                <a:ea typeface="Cardo"/>
                <a:cs typeface="Cardo"/>
              </a:rPr>
              <a:t> a novel method for generating emotional  face images</a:t>
            </a:r>
          </a:p>
        </p:txBody>
      </p:sp>
      <p:sp>
        <p:nvSpPr>
          <p:cNvPr id="20" name="TextBox 19">
            <a:extLst>
              <a:ext uri="{FF2B5EF4-FFF2-40B4-BE49-F238E27FC236}">
                <a16:creationId xmlns:a16="http://schemas.microsoft.com/office/drawing/2014/main" id="{8EF02703-FA46-46FC-93FF-96AAAD115E1A}"/>
              </a:ext>
            </a:extLst>
          </p:cNvPr>
          <p:cNvSpPr txBox="1"/>
          <p:nvPr/>
        </p:nvSpPr>
        <p:spPr>
          <a:xfrm>
            <a:off x="7527970" y="2926659"/>
            <a:ext cx="5348236" cy="175176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ts val="4398"/>
              </a:lnSpc>
            </a:pPr>
            <a:r>
              <a:rPr lang="en-US" sz="2800">
                <a:latin typeface="Cardo"/>
                <a:ea typeface="Cardo"/>
                <a:cs typeface="Cardo"/>
              </a:rPr>
              <a:t>Adversarial Autoencoder to generate digits on MNIST Dataset</a:t>
            </a:r>
          </a:p>
        </p:txBody>
      </p:sp>
      <p:sp>
        <p:nvSpPr>
          <p:cNvPr id="13" name="Oval 12">
            <a:hlinkClick r:id="rId5" action="ppaction://hlinksldjump" highlightClick="1"/>
            <a:extLst>
              <a:ext uri="{FF2B5EF4-FFF2-40B4-BE49-F238E27FC236}">
                <a16:creationId xmlns:a16="http://schemas.microsoft.com/office/drawing/2014/main" id="{62F77B46-D731-47DD-A3F2-8394A50630A7}"/>
              </a:ext>
            </a:extLst>
          </p:cNvPr>
          <p:cNvSpPr/>
          <p:nvPr/>
        </p:nvSpPr>
        <p:spPr>
          <a:xfrm>
            <a:off x="17298048" y="9582726"/>
            <a:ext cx="357189" cy="324609"/>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6740625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1F0F0"/>
        </a:solidFill>
        <a:effectLst/>
      </p:bgPr>
    </p:bg>
    <p:spTree>
      <p:nvGrpSpPr>
        <p:cNvPr id="1" name=""/>
        <p:cNvGrpSpPr/>
        <p:nvPr/>
      </p:nvGrpSpPr>
      <p:grpSpPr>
        <a:xfrm>
          <a:off x="0" y="0"/>
          <a:ext cx="0" cy="0"/>
          <a:chOff x="0" y="0"/>
          <a:chExt cx="0" cy="0"/>
        </a:xfrm>
      </p:grpSpPr>
      <p:sp>
        <p:nvSpPr>
          <p:cNvPr id="2" name="TextBox 2"/>
          <p:cNvSpPr txBox="1"/>
          <p:nvPr/>
        </p:nvSpPr>
        <p:spPr>
          <a:xfrm>
            <a:off x="877738" y="1344868"/>
            <a:ext cx="16840795" cy="450215"/>
          </a:xfrm>
          <a:prstGeom prst="rect">
            <a:avLst/>
          </a:prstGeom>
        </p:spPr>
        <p:txBody>
          <a:bodyPr lIns="0" tIns="0" rIns="0" bIns="0" rtlCol="0" anchor="t">
            <a:spAutoFit/>
          </a:bodyPr>
          <a:lstStyle/>
          <a:p>
            <a:pPr algn="ctr">
              <a:lnSpc>
                <a:spcPts val="3639"/>
              </a:lnSpc>
              <a:spcBef>
                <a:spcPct val="0"/>
              </a:spcBef>
            </a:pPr>
            <a:endParaRPr lang="en-US" sz="2750" spc="-69">
              <a:solidFill>
                <a:srgbClr val="000000"/>
              </a:solidFill>
              <a:latin typeface="Cardo" panose="020B0604020202020204" charset="-79"/>
              <a:ea typeface="Cardo" panose="020B0604020202020204" charset="-79"/>
              <a:cs typeface="Cardo" panose="020B0604020202020204" charset="-79"/>
            </a:endParaRPr>
          </a:p>
        </p:txBody>
      </p:sp>
      <p:sp>
        <p:nvSpPr>
          <p:cNvPr id="3" name="TextBox 3"/>
          <p:cNvSpPr txBox="1"/>
          <p:nvPr/>
        </p:nvSpPr>
        <p:spPr>
          <a:xfrm>
            <a:off x="498199" y="269609"/>
            <a:ext cx="17380806" cy="874395"/>
          </a:xfrm>
          <a:prstGeom prst="rect">
            <a:avLst/>
          </a:prstGeom>
        </p:spPr>
        <p:txBody>
          <a:bodyPr wrap="square" lIns="0" tIns="0" rIns="0" bIns="0" rtlCol="0" anchor="t">
            <a:spAutoFit/>
          </a:bodyPr>
          <a:lstStyle/>
          <a:p>
            <a:pPr algn="ctr">
              <a:lnSpc>
                <a:spcPts val="7020"/>
              </a:lnSpc>
              <a:spcBef>
                <a:spcPct val="0"/>
              </a:spcBef>
            </a:pPr>
            <a:r>
              <a:rPr lang="en-US" sz="5400" spc="-135">
                <a:solidFill>
                  <a:srgbClr val="000000"/>
                </a:solidFill>
                <a:latin typeface="Cardo"/>
                <a:ea typeface="Cardo"/>
                <a:cs typeface="Cardo"/>
              </a:rPr>
              <a:t>Speech GAN</a:t>
            </a:r>
            <a:endParaRPr lang="en-US" sz="5400" spc="-135">
              <a:solidFill>
                <a:srgbClr val="000000"/>
              </a:solidFill>
              <a:latin typeface="Cardo" panose="020B0604020202020204" charset="-79"/>
              <a:ea typeface="Cardo" panose="020B0604020202020204" charset="-79"/>
              <a:cs typeface="Cardo" panose="020B0604020202020204" charset="-79"/>
            </a:endParaRPr>
          </a:p>
        </p:txBody>
      </p:sp>
      <p:sp>
        <p:nvSpPr>
          <p:cNvPr id="5" name="AutoShape 3">
            <a:extLst>
              <a:ext uri="{FF2B5EF4-FFF2-40B4-BE49-F238E27FC236}">
                <a16:creationId xmlns:a16="http://schemas.microsoft.com/office/drawing/2014/main" id="{1A536A31-EA34-4CBC-98E6-9AFA4CFB4789}"/>
              </a:ext>
            </a:extLst>
          </p:cNvPr>
          <p:cNvSpPr/>
          <p:nvPr/>
        </p:nvSpPr>
        <p:spPr>
          <a:xfrm flipH="1">
            <a:off x="18463258" y="4762"/>
            <a:ext cx="530503" cy="10287000"/>
          </a:xfrm>
          <a:prstGeom prst="rect">
            <a:avLst/>
          </a:prstGeom>
          <a:solidFill>
            <a:srgbClr val="598688"/>
          </a:solidFill>
        </p:spPr>
      </p:sp>
      <p:sp>
        <p:nvSpPr>
          <p:cNvPr id="6" name="AutoShape 2">
            <a:extLst>
              <a:ext uri="{FF2B5EF4-FFF2-40B4-BE49-F238E27FC236}">
                <a16:creationId xmlns:a16="http://schemas.microsoft.com/office/drawing/2014/main" id="{109AF50C-AECC-49FF-A1BD-F5D1A8EA59BF}"/>
              </a:ext>
            </a:extLst>
          </p:cNvPr>
          <p:cNvSpPr/>
          <p:nvPr/>
        </p:nvSpPr>
        <p:spPr>
          <a:xfrm flipH="1">
            <a:off x="17935607" y="0"/>
            <a:ext cx="350520" cy="10287000"/>
          </a:xfrm>
          <a:prstGeom prst="rect">
            <a:avLst/>
          </a:prstGeom>
          <a:solidFill>
            <a:srgbClr val="C7C6C6"/>
          </a:solidFill>
        </p:spPr>
      </p:sp>
      <p:sp>
        <p:nvSpPr>
          <p:cNvPr id="8" name="TextBox 4">
            <a:extLst>
              <a:ext uri="{FF2B5EF4-FFF2-40B4-BE49-F238E27FC236}">
                <a16:creationId xmlns:a16="http://schemas.microsoft.com/office/drawing/2014/main" id="{E541C569-41FF-5A9B-B776-0573E607FB4C}"/>
              </a:ext>
            </a:extLst>
          </p:cNvPr>
          <p:cNvSpPr txBox="1"/>
          <p:nvPr/>
        </p:nvSpPr>
        <p:spPr>
          <a:xfrm>
            <a:off x="1028700" y="860947"/>
            <a:ext cx="8933631" cy="1177887"/>
          </a:xfrm>
          <a:prstGeom prst="rect">
            <a:avLst/>
          </a:prstGeom>
        </p:spPr>
        <p:txBody>
          <a:bodyPr wrap="square" lIns="0" tIns="0" rIns="0" bIns="0" rtlCol="0" anchor="t">
            <a:spAutoFit/>
          </a:bodyPr>
          <a:lstStyle/>
          <a:p>
            <a:pPr marL="457200" indent="-457200">
              <a:lnSpc>
                <a:spcPts val="4713"/>
              </a:lnSpc>
              <a:buFont typeface="Arial"/>
              <a:buChar char="•"/>
            </a:pPr>
            <a:endParaRPr lang="en-US" sz="3400" spc="-84">
              <a:solidFill>
                <a:srgbClr val="598688"/>
              </a:solidFill>
              <a:latin typeface="Cardo" panose="020B0604020202020204" charset="-79"/>
              <a:ea typeface="Cardo" panose="020B0604020202020204" charset="-79"/>
              <a:cs typeface="Cardo" panose="020B0604020202020204" charset="-79"/>
            </a:endParaRPr>
          </a:p>
          <a:p>
            <a:pPr marL="457200" indent="-457200">
              <a:lnSpc>
                <a:spcPts val="4713"/>
              </a:lnSpc>
              <a:buFont typeface="Arial"/>
              <a:buChar char="•"/>
            </a:pPr>
            <a:endParaRPr lang="en-US" sz="3200" spc="-84">
              <a:latin typeface="Cardo" panose="020B0604020202020204" charset="-79"/>
              <a:ea typeface="Cardo" panose="020B0604020202020204" charset="-79"/>
              <a:cs typeface="Cardo" panose="020B0604020202020204" charset="-79"/>
            </a:endParaRPr>
          </a:p>
        </p:txBody>
      </p:sp>
      <p:sp>
        <p:nvSpPr>
          <p:cNvPr id="17" name="TextBox 16">
            <a:extLst>
              <a:ext uri="{FF2B5EF4-FFF2-40B4-BE49-F238E27FC236}">
                <a16:creationId xmlns:a16="http://schemas.microsoft.com/office/drawing/2014/main" id="{986A7F7C-3DAA-9D32-7FD8-D933796AC750}"/>
              </a:ext>
            </a:extLst>
          </p:cNvPr>
          <p:cNvSpPr txBox="1"/>
          <p:nvPr/>
        </p:nvSpPr>
        <p:spPr>
          <a:xfrm>
            <a:off x="628808" y="1144004"/>
            <a:ext cx="17250197" cy="286732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nSpc>
                <a:spcPts val="4398"/>
              </a:lnSpc>
              <a:buFont typeface="Arial"/>
              <a:buChar char="•"/>
            </a:pPr>
            <a:r>
              <a:rPr lang="en-US" sz="2400">
                <a:latin typeface="Cardo"/>
                <a:ea typeface="+mn-lt"/>
                <a:cs typeface="+mn-lt"/>
              </a:rPr>
              <a:t>We implemented the following Speech GAN model. The system uses GAN architecture with a generator and discriminator, taking speech waveforms and reference images as input with preconditioned settings to generate a video with a talking face. The architecture is as follows:</a:t>
            </a:r>
            <a:endParaRPr lang="en-US" sz="2400">
              <a:latin typeface="Calibri"/>
              <a:ea typeface="Cardo"/>
              <a:cs typeface="Calibri"/>
            </a:endParaRPr>
          </a:p>
          <a:p>
            <a:pPr marL="285750" indent="-285750">
              <a:lnSpc>
                <a:spcPts val="4398"/>
              </a:lnSpc>
              <a:buFont typeface="Arial"/>
              <a:buChar char="•"/>
            </a:pPr>
            <a:endParaRPr lang="en-US" sz="2400">
              <a:latin typeface="Cardo"/>
              <a:ea typeface="Cardo"/>
              <a:cs typeface="Calibri"/>
            </a:endParaRPr>
          </a:p>
          <a:p>
            <a:pPr marL="285750" indent="-285750">
              <a:lnSpc>
                <a:spcPts val="4398"/>
              </a:lnSpc>
              <a:buFont typeface="Arial"/>
              <a:buChar char="•"/>
            </a:pPr>
            <a:endParaRPr lang="en-US" sz="2400">
              <a:latin typeface="Calibri"/>
              <a:ea typeface="Cardo"/>
              <a:cs typeface="Calibri"/>
            </a:endParaRPr>
          </a:p>
        </p:txBody>
      </p:sp>
      <p:graphicFrame>
        <p:nvGraphicFramePr>
          <p:cNvPr id="13" name="Table 12">
            <a:extLst>
              <a:ext uri="{FF2B5EF4-FFF2-40B4-BE49-F238E27FC236}">
                <a16:creationId xmlns:a16="http://schemas.microsoft.com/office/drawing/2014/main" id="{330C491C-9BB4-A21D-3F27-90DE8BFE5AFC}"/>
              </a:ext>
            </a:extLst>
          </p:cNvPr>
          <p:cNvGraphicFramePr>
            <a:graphicFrameLocks noGrp="1"/>
          </p:cNvGraphicFramePr>
          <p:nvPr>
            <p:extLst>
              <p:ext uri="{D42A27DB-BD31-4B8C-83A1-F6EECF244321}">
                <p14:modId xmlns:p14="http://schemas.microsoft.com/office/powerpoint/2010/main" val="3293915435"/>
              </p:ext>
            </p:extLst>
          </p:nvPr>
        </p:nvGraphicFramePr>
        <p:xfrm>
          <a:off x="990600" y="3108960"/>
          <a:ext cx="16337470" cy="6765473"/>
        </p:xfrm>
        <a:graphic>
          <a:graphicData uri="http://schemas.openxmlformats.org/drawingml/2006/table">
            <a:tbl>
              <a:tblPr firstRow="1" bandRow="1">
                <a:tableStyleId>{5C22544A-7EE6-4342-B048-85BDC9FD1C3A}</a:tableStyleId>
              </a:tblPr>
              <a:tblGrid>
                <a:gridCol w="3579233">
                  <a:extLst>
                    <a:ext uri="{9D8B030D-6E8A-4147-A177-3AD203B41FA5}">
                      <a16:colId xmlns:a16="http://schemas.microsoft.com/office/drawing/2014/main" val="3688582225"/>
                    </a:ext>
                  </a:extLst>
                </a:gridCol>
                <a:gridCol w="3887124">
                  <a:extLst>
                    <a:ext uri="{9D8B030D-6E8A-4147-A177-3AD203B41FA5}">
                      <a16:colId xmlns:a16="http://schemas.microsoft.com/office/drawing/2014/main" val="2061178551"/>
                    </a:ext>
                  </a:extLst>
                </a:gridCol>
                <a:gridCol w="4541394">
                  <a:extLst>
                    <a:ext uri="{9D8B030D-6E8A-4147-A177-3AD203B41FA5}">
                      <a16:colId xmlns:a16="http://schemas.microsoft.com/office/drawing/2014/main" val="3030413008"/>
                    </a:ext>
                  </a:extLst>
                </a:gridCol>
                <a:gridCol w="4329719">
                  <a:extLst>
                    <a:ext uri="{9D8B030D-6E8A-4147-A177-3AD203B41FA5}">
                      <a16:colId xmlns:a16="http://schemas.microsoft.com/office/drawing/2014/main" val="2274900885"/>
                    </a:ext>
                  </a:extLst>
                </a:gridCol>
              </a:tblGrid>
              <a:tr h="444789">
                <a:tc>
                  <a:txBody>
                    <a:bodyPr/>
                    <a:lstStyle/>
                    <a:p>
                      <a:pPr marL="457200" lvl="1" algn="l" rtl="0">
                        <a:spcBef>
                          <a:spcPts val="0"/>
                        </a:spcBef>
                        <a:spcAft>
                          <a:spcPts val="0"/>
                        </a:spcAft>
                        <a:buNone/>
                      </a:pPr>
                      <a:r>
                        <a:rPr lang="en-US" sz="2400" b="1" kern="1200">
                          <a:solidFill>
                            <a:schemeClr val="bg1"/>
                          </a:solidFill>
                          <a:effectLst/>
                          <a:latin typeface="Cardo"/>
                        </a:rPr>
                        <a:t>Components</a:t>
                      </a:r>
                      <a:endParaRPr lang="en-US" sz="2400" b="1">
                        <a:solidFill>
                          <a:schemeClr val="bg1"/>
                        </a:solidFill>
                        <a:effectLst/>
                        <a:latin typeface="Cardo"/>
                      </a:endParaRPr>
                    </a:p>
                  </a:txBody>
                  <a:tcPr marL="0" marR="0" marT="0" marB="0" anchor="ctr">
                    <a:lnL w="12700">
                      <a:solidFill>
                        <a:schemeClr val="tx1"/>
                      </a:solidFill>
                    </a:lnL>
                    <a:lnR w="12700">
                      <a:solidFill>
                        <a:schemeClr val="tx1"/>
                      </a:solidFill>
                    </a:lnR>
                    <a:lnT w="12700">
                      <a:solidFill>
                        <a:schemeClr val="tx1"/>
                      </a:solidFill>
                    </a:lnT>
                    <a:lnB w="12700">
                      <a:solidFill>
                        <a:schemeClr val="tx1"/>
                      </a:solidFill>
                    </a:lnB>
                    <a:solidFill>
                      <a:srgbClr val="5E8F91"/>
                    </a:solidFill>
                  </a:tcPr>
                </a:tc>
                <a:tc>
                  <a:txBody>
                    <a:bodyPr/>
                    <a:lstStyle/>
                    <a:p>
                      <a:pPr marL="457200" lvl="1" algn="l" rtl="0">
                        <a:spcBef>
                          <a:spcPts val="0"/>
                        </a:spcBef>
                        <a:spcAft>
                          <a:spcPts val="0"/>
                        </a:spcAft>
                        <a:buNone/>
                      </a:pPr>
                      <a:r>
                        <a:rPr lang="en-US" sz="2400" b="1" kern="1200">
                          <a:solidFill>
                            <a:schemeClr val="bg1"/>
                          </a:solidFill>
                          <a:effectLst/>
                          <a:latin typeface="Cardo"/>
                        </a:rPr>
                        <a:t>Input </a:t>
                      </a:r>
                      <a:endParaRPr lang="en-US" sz="2400" b="1">
                        <a:solidFill>
                          <a:schemeClr val="bg1"/>
                        </a:solidFill>
                        <a:effectLst/>
                        <a:latin typeface="Cardo"/>
                      </a:endParaRPr>
                    </a:p>
                  </a:txBody>
                  <a:tcPr marL="0" marR="0" marT="0" marB="0" anchor="ctr">
                    <a:lnL w="12700">
                      <a:solidFill>
                        <a:schemeClr val="tx1"/>
                      </a:solidFill>
                    </a:lnL>
                    <a:lnR w="12700">
                      <a:solidFill>
                        <a:schemeClr val="tx1"/>
                      </a:solidFill>
                    </a:lnR>
                    <a:lnT w="12700">
                      <a:solidFill>
                        <a:schemeClr val="tx1"/>
                      </a:solidFill>
                    </a:lnT>
                    <a:lnB w="12700">
                      <a:solidFill>
                        <a:schemeClr val="tx1"/>
                      </a:solidFill>
                    </a:lnB>
                    <a:solidFill>
                      <a:srgbClr val="5E8F91"/>
                    </a:solidFill>
                  </a:tcPr>
                </a:tc>
                <a:tc>
                  <a:txBody>
                    <a:bodyPr/>
                    <a:lstStyle/>
                    <a:p>
                      <a:pPr marL="457200" lvl="1" algn="l" rtl="0" eaLnBrk="1" latinLnBrk="0" hangingPunct="1">
                        <a:spcBef>
                          <a:spcPts val="0"/>
                        </a:spcBef>
                        <a:spcAft>
                          <a:spcPts val="0"/>
                        </a:spcAft>
                      </a:pPr>
                      <a:r>
                        <a:rPr lang="en-US" sz="2400" b="1" kern="1200">
                          <a:solidFill>
                            <a:schemeClr val="bg1"/>
                          </a:solidFill>
                          <a:effectLst/>
                          <a:latin typeface="Cardo"/>
                        </a:rPr>
                        <a:t>Layers</a:t>
                      </a:r>
                      <a:endParaRPr lang="en-US" sz="2400" b="1">
                        <a:solidFill>
                          <a:schemeClr val="bg1"/>
                        </a:solidFill>
                        <a:effectLst/>
                        <a:latin typeface="Cardo"/>
                      </a:endParaRPr>
                    </a:p>
                  </a:txBody>
                  <a:tcPr marL="0" marR="0" marT="0" marB="0" anchor="ctr">
                    <a:lnL w="12700">
                      <a:solidFill>
                        <a:schemeClr val="tx1"/>
                      </a:solidFill>
                    </a:lnL>
                    <a:lnR w="12700">
                      <a:solidFill>
                        <a:schemeClr val="tx1"/>
                      </a:solidFill>
                    </a:lnR>
                    <a:lnT w="12700">
                      <a:solidFill>
                        <a:schemeClr val="tx1"/>
                      </a:solidFill>
                    </a:lnT>
                    <a:lnB w="12700">
                      <a:solidFill>
                        <a:schemeClr val="tx1"/>
                      </a:solidFill>
                    </a:lnB>
                    <a:solidFill>
                      <a:srgbClr val="5E8F91"/>
                    </a:solidFill>
                  </a:tcPr>
                </a:tc>
                <a:tc>
                  <a:txBody>
                    <a:bodyPr/>
                    <a:lstStyle/>
                    <a:p>
                      <a:pPr marL="457200" lvl="1" algn="l" rtl="0" eaLnBrk="1" latinLnBrk="0" hangingPunct="1">
                        <a:spcBef>
                          <a:spcPts val="0"/>
                        </a:spcBef>
                        <a:spcAft>
                          <a:spcPts val="0"/>
                        </a:spcAft>
                      </a:pPr>
                      <a:r>
                        <a:rPr lang="en-US" sz="2400" b="1" kern="1200">
                          <a:solidFill>
                            <a:schemeClr val="bg1"/>
                          </a:solidFill>
                          <a:effectLst/>
                          <a:latin typeface="Cardo"/>
                        </a:rPr>
                        <a:t>Output</a:t>
                      </a:r>
                      <a:endParaRPr lang="en-US" sz="2400" b="1">
                        <a:solidFill>
                          <a:schemeClr val="bg1"/>
                        </a:solidFill>
                        <a:effectLst/>
                        <a:latin typeface="Cardo"/>
                      </a:endParaRPr>
                    </a:p>
                  </a:txBody>
                  <a:tcPr marL="0" marR="0" marT="0" marB="0" anchor="ctr">
                    <a:lnL w="12700">
                      <a:solidFill>
                        <a:schemeClr val="tx1"/>
                      </a:solidFill>
                    </a:lnL>
                    <a:lnR w="12700">
                      <a:solidFill>
                        <a:schemeClr val="tx1"/>
                      </a:solidFill>
                    </a:lnR>
                    <a:lnT w="12700">
                      <a:solidFill>
                        <a:schemeClr val="tx1"/>
                      </a:solidFill>
                    </a:lnT>
                    <a:lnB w="12700">
                      <a:solidFill>
                        <a:schemeClr val="tx1"/>
                      </a:solidFill>
                    </a:lnB>
                    <a:solidFill>
                      <a:srgbClr val="5E8F91"/>
                    </a:solidFill>
                  </a:tcPr>
                </a:tc>
                <a:extLst>
                  <a:ext uri="{0D108BD9-81ED-4DB2-BD59-A6C34878D82A}">
                    <a16:rowId xmlns:a16="http://schemas.microsoft.com/office/drawing/2014/main" val="2932850418"/>
                  </a:ext>
                </a:extLst>
              </a:tr>
              <a:tr h="444788">
                <a:tc>
                  <a:txBody>
                    <a:bodyPr/>
                    <a:lstStyle/>
                    <a:p>
                      <a:pPr marL="0" lvl="0" algn="l" rtl="0">
                        <a:spcBef>
                          <a:spcPts val="0"/>
                        </a:spcBef>
                        <a:spcAft>
                          <a:spcPts val="0"/>
                        </a:spcAft>
                        <a:buNone/>
                      </a:pPr>
                      <a:endParaRPr lang="en-US">
                        <a:effectLst/>
                      </a:endParaRPr>
                    </a:p>
                  </a:txBody>
                  <a:tcPr marL="0" marR="0" marT="0" marB="0" anchor="ctr">
                    <a:lnL w="12700">
                      <a:solidFill>
                        <a:schemeClr val="tx1"/>
                      </a:solidFill>
                    </a:lnL>
                    <a:lnR w="0">
                      <a:noFill/>
                    </a:lnR>
                    <a:lnT w="12700">
                      <a:solidFill>
                        <a:schemeClr val="tx1"/>
                      </a:solidFill>
                    </a:lnT>
                    <a:lnB w="12700">
                      <a:solidFill>
                        <a:schemeClr val="tx1"/>
                      </a:solidFill>
                    </a:lnB>
                    <a:solidFill>
                      <a:srgbClr val="C7C6C6"/>
                    </a:solidFill>
                  </a:tcPr>
                </a:tc>
                <a:tc>
                  <a:txBody>
                    <a:bodyPr/>
                    <a:lstStyle/>
                    <a:p>
                      <a:pPr marL="0" lvl="0" algn="l" rtl="0">
                        <a:spcBef>
                          <a:spcPts val="0"/>
                        </a:spcBef>
                        <a:spcAft>
                          <a:spcPts val="0"/>
                        </a:spcAft>
                        <a:buNone/>
                      </a:pPr>
                      <a:r>
                        <a:rPr lang="en-US" sz="1800" kern="1200">
                          <a:effectLst/>
                        </a:rPr>
                        <a:t>                                                            </a:t>
                      </a:r>
                    </a:p>
                  </a:txBody>
                  <a:tcPr marL="0" marR="0" marT="0" marB="0" anchor="ctr">
                    <a:lnL w="0">
                      <a:noFill/>
                    </a:lnL>
                    <a:lnR w="0">
                      <a:noFill/>
                    </a:lnR>
                    <a:lnT w="12700">
                      <a:solidFill>
                        <a:schemeClr val="tx1"/>
                      </a:solidFill>
                    </a:lnT>
                    <a:lnB w="12700">
                      <a:solidFill>
                        <a:schemeClr val="tx1"/>
                      </a:solidFill>
                    </a:lnB>
                    <a:solidFill>
                      <a:srgbClr val="C7C6C6"/>
                    </a:solidFill>
                  </a:tcPr>
                </a:tc>
                <a:tc>
                  <a:txBody>
                    <a:bodyPr/>
                    <a:lstStyle/>
                    <a:p>
                      <a:pPr marL="0" lvl="0" algn="l" rtl="0">
                        <a:spcBef>
                          <a:spcPts val="0"/>
                        </a:spcBef>
                        <a:spcAft>
                          <a:spcPts val="0"/>
                        </a:spcAft>
                        <a:buNone/>
                      </a:pPr>
                      <a:endParaRPr lang="en-US">
                        <a:effectLst/>
                      </a:endParaRPr>
                    </a:p>
                  </a:txBody>
                  <a:tcPr marL="0" marR="0" marT="0" marB="0" anchor="ctr">
                    <a:lnL w="0">
                      <a:noFill/>
                    </a:lnL>
                    <a:lnR w="0">
                      <a:noFill/>
                    </a:lnR>
                    <a:lnT w="12700">
                      <a:solidFill>
                        <a:schemeClr val="tx1"/>
                      </a:solidFill>
                    </a:lnT>
                    <a:lnB w="12700">
                      <a:solidFill>
                        <a:schemeClr val="tx1"/>
                      </a:solidFill>
                    </a:lnB>
                    <a:solidFill>
                      <a:schemeClr val="bg1">
                        <a:lumMod val="75000"/>
                      </a:schemeClr>
                    </a:solidFill>
                  </a:tcPr>
                </a:tc>
                <a:tc>
                  <a:txBody>
                    <a:bodyPr/>
                    <a:lstStyle/>
                    <a:p>
                      <a:pPr marL="0" lvl="0" algn="l" rtl="0">
                        <a:spcBef>
                          <a:spcPts val="0"/>
                        </a:spcBef>
                        <a:spcAft>
                          <a:spcPts val="0"/>
                        </a:spcAft>
                        <a:buNone/>
                      </a:pPr>
                      <a:endParaRPr lang="en-US">
                        <a:effectLst/>
                      </a:endParaRPr>
                    </a:p>
                  </a:txBody>
                  <a:tcPr marL="0" marR="0" marT="0" marB="0" anchor="ctr">
                    <a:lnL w="0">
                      <a:noFill/>
                    </a:lnL>
                    <a:lnR w="12700">
                      <a:solidFill>
                        <a:schemeClr val="tx1"/>
                      </a:solidFill>
                    </a:lnR>
                    <a:lnT w="12700">
                      <a:solidFill>
                        <a:schemeClr val="tx1"/>
                      </a:solidFill>
                    </a:lnT>
                    <a:lnB w="12700">
                      <a:solidFill>
                        <a:schemeClr val="tx1"/>
                      </a:solidFill>
                    </a:lnB>
                    <a:solidFill>
                      <a:schemeClr val="bg1">
                        <a:lumMod val="75000"/>
                      </a:schemeClr>
                    </a:solidFill>
                  </a:tcPr>
                </a:tc>
                <a:extLst>
                  <a:ext uri="{0D108BD9-81ED-4DB2-BD59-A6C34878D82A}">
                    <a16:rowId xmlns:a16="http://schemas.microsoft.com/office/drawing/2014/main" val="3651167850"/>
                  </a:ext>
                </a:extLst>
              </a:tr>
              <a:tr h="772528">
                <a:tc>
                  <a:txBody>
                    <a:bodyPr/>
                    <a:lstStyle/>
                    <a:p>
                      <a:pPr marL="457200" lvl="1" algn="l" rtl="0">
                        <a:spcBef>
                          <a:spcPts val="0"/>
                        </a:spcBef>
                        <a:spcAft>
                          <a:spcPts val="0"/>
                        </a:spcAft>
                        <a:buNone/>
                      </a:pPr>
                      <a:r>
                        <a:rPr lang="en-US" sz="2000" b="1" i="1" kern="1200">
                          <a:effectLst/>
                          <a:latin typeface="Calibri"/>
                        </a:rPr>
                        <a:t>Speech Encoder</a:t>
                      </a:r>
                      <a:endParaRPr lang="en-US" sz="2000" b="1" i="1">
                        <a:effectLst/>
                        <a:latin typeface="Calibri"/>
                      </a:endParaRPr>
                    </a:p>
                  </a:txBody>
                  <a:tcPr marL="0" marR="0" marT="0" marB="0" anchor="ctr">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pPr marL="457200" lvl="1" algn="l" rtl="0">
                        <a:spcBef>
                          <a:spcPts val="0"/>
                        </a:spcBef>
                        <a:spcAft>
                          <a:spcPts val="0"/>
                        </a:spcAft>
                        <a:buNone/>
                      </a:pPr>
                      <a:r>
                        <a:rPr lang="en-US" sz="2000" kern="1200">
                          <a:effectLst/>
                          <a:latin typeface="Cardo"/>
                        </a:rPr>
                        <a:t>Input waveform</a:t>
                      </a:r>
                      <a:endParaRPr lang="en-US" sz="2000">
                        <a:effectLst/>
                        <a:latin typeface="Cardo"/>
                      </a:endParaRPr>
                    </a:p>
                  </a:txBody>
                  <a:tcPr marL="0" marR="0" marT="0" marB="0" anchor="ctr">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pPr marL="457200" lvl="1" algn="l" rtl="0" eaLnBrk="1" latinLnBrk="0" hangingPunct="1">
                        <a:spcBef>
                          <a:spcPts val="0"/>
                        </a:spcBef>
                        <a:spcAft>
                          <a:spcPts val="0"/>
                        </a:spcAft>
                      </a:pPr>
                      <a:r>
                        <a:rPr lang="en-US" sz="2000" kern="1200">
                          <a:effectLst/>
                          <a:latin typeface="Cardo"/>
                        </a:rPr>
                        <a:t>1-D convolutional layers</a:t>
                      </a:r>
                      <a:endParaRPr lang="en-US" sz="2000">
                        <a:effectLst/>
                        <a:latin typeface="Cardo"/>
                      </a:endParaRPr>
                    </a:p>
                    <a:p>
                      <a:pPr marL="457200" lvl="1" algn="l" rtl="0" eaLnBrk="1" latinLnBrk="0" hangingPunct="1">
                        <a:spcBef>
                          <a:spcPts val="0"/>
                        </a:spcBef>
                        <a:spcAft>
                          <a:spcPts val="0"/>
                        </a:spcAft>
                      </a:pPr>
                      <a:r>
                        <a:rPr lang="en-US" sz="2000" kern="1200">
                          <a:effectLst/>
                          <a:latin typeface="Cardo"/>
                        </a:rPr>
                        <a:t>context layer, LSTM layers</a:t>
                      </a:r>
                      <a:endParaRPr lang="en-US" sz="2000">
                        <a:effectLst/>
                        <a:latin typeface="Cardo"/>
                      </a:endParaRPr>
                    </a:p>
                  </a:txBody>
                  <a:tcPr marL="0" marR="0" marT="0" marB="0" anchor="ctr">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pPr marL="457200" lvl="1" algn="l" rtl="0" eaLnBrk="1" latinLnBrk="0" hangingPunct="1">
                        <a:spcBef>
                          <a:spcPts val="0"/>
                        </a:spcBef>
                        <a:spcAft>
                          <a:spcPts val="0"/>
                        </a:spcAft>
                      </a:pPr>
                      <a:r>
                        <a:rPr lang="en-US" sz="2000" kern="1200">
                          <a:effectLst/>
                          <a:latin typeface="Cardo"/>
                        </a:rPr>
                        <a:t>Speech Embedding Sequence</a:t>
                      </a:r>
                      <a:endParaRPr lang="en-US" sz="2000">
                        <a:effectLst/>
                        <a:latin typeface="Cardo"/>
                      </a:endParaRPr>
                    </a:p>
                  </a:txBody>
                  <a:tcPr marL="0" marR="0" marT="0" marB="0" anchor="ctr">
                    <a:lnL w="12700">
                      <a:solidFill>
                        <a:schemeClr val="tx1"/>
                      </a:solidFill>
                    </a:lnL>
                    <a:lnR w="12700">
                      <a:solidFill>
                        <a:schemeClr val="tx1"/>
                      </a:solidFill>
                    </a:lnR>
                    <a:lnT w="12700">
                      <a:solidFill>
                        <a:schemeClr val="tx1"/>
                      </a:solidFill>
                    </a:lnT>
                    <a:lnB w="12700">
                      <a:solidFill>
                        <a:schemeClr val="tx1"/>
                      </a:solidFill>
                    </a:lnB>
                    <a:noFill/>
                  </a:tcPr>
                </a:tc>
                <a:extLst>
                  <a:ext uri="{0D108BD9-81ED-4DB2-BD59-A6C34878D82A}">
                    <a16:rowId xmlns:a16="http://schemas.microsoft.com/office/drawing/2014/main" val="214024341"/>
                  </a:ext>
                </a:extLst>
              </a:tr>
              <a:tr h="772528">
                <a:tc>
                  <a:txBody>
                    <a:bodyPr/>
                    <a:lstStyle/>
                    <a:p>
                      <a:pPr marL="457200" marR="0" lvl="1" indent="0" algn="l" rtl="0">
                        <a:spcBef>
                          <a:spcPts val="0"/>
                        </a:spcBef>
                        <a:spcAft>
                          <a:spcPts val="0"/>
                        </a:spcAft>
                        <a:buNone/>
                      </a:pPr>
                      <a:r>
                        <a:rPr lang="en-US" sz="2000" b="1" i="1" kern="1200">
                          <a:effectLst/>
                          <a:latin typeface="Calibri"/>
                        </a:rPr>
                        <a:t>Image Encoder</a:t>
                      </a:r>
                      <a:endParaRPr lang="en-US" sz="2000" b="1" i="1">
                        <a:effectLst/>
                        <a:latin typeface="Calibri"/>
                      </a:endParaRPr>
                    </a:p>
                  </a:txBody>
                  <a:tcPr marL="0" marR="0" marT="0" marB="0" anchor="ctr">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pPr marL="457200" lvl="1" algn="l" rtl="0">
                        <a:spcBef>
                          <a:spcPts val="0"/>
                        </a:spcBef>
                        <a:spcAft>
                          <a:spcPts val="0"/>
                        </a:spcAft>
                        <a:buNone/>
                      </a:pPr>
                      <a:r>
                        <a:rPr lang="en-US" sz="2000" kern="1200">
                          <a:effectLst/>
                          <a:latin typeface="Cardo"/>
                        </a:rPr>
                        <a:t>Input condition image</a:t>
                      </a:r>
                      <a:endParaRPr lang="en-US" sz="2000">
                        <a:effectLst/>
                        <a:latin typeface="Cardo"/>
                      </a:endParaRPr>
                    </a:p>
                  </a:txBody>
                  <a:tcPr marL="0" marR="0" marT="0" marB="0" anchor="ctr">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pPr marL="457200" lvl="1" algn="l" rtl="0" eaLnBrk="1" latinLnBrk="0" hangingPunct="1">
                        <a:spcBef>
                          <a:spcPts val="0"/>
                        </a:spcBef>
                        <a:spcAft>
                          <a:spcPts val="0"/>
                        </a:spcAft>
                      </a:pPr>
                      <a:r>
                        <a:rPr lang="en-US" sz="2000" kern="1200">
                          <a:effectLst/>
                          <a:latin typeface="Cardo"/>
                        </a:rPr>
                        <a:t>2-D Convolutional (x6) with </a:t>
                      </a:r>
                      <a:r>
                        <a:rPr lang="en-US" sz="2000" kern="1200" err="1">
                          <a:effectLst/>
                          <a:latin typeface="Cardo"/>
                        </a:rPr>
                        <a:t>LeakyReLU</a:t>
                      </a:r>
                      <a:r>
                        <a:rPr lang="en-US" sz="2000" kern="1200">
                          <a:effectLst/>
                          <a:latin typeface="Cardo"/>
                        </a:rPr>
                        <a:t> </a:t>
                      </a:r>
                      <a:endParaRPr lang="en-US" sz="2000">
                        <a:effectLst/>
                        <a:latin typeface="Cardo"/>
                      </a:endParaRPr>
                    </a:p>
                  </a:txBody>
                  <a:tcPr marL="0" marR="0" marT="0" marB="0" anchor="ctr">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pPr marL="457200" lvl="1" algn="l" rtl="0" eaLnBrk="1" latinLnBrk="0" hangingPunct="1">
                        <a:spcBef>
                          <a:spcPts val="0"/>
                        </a:spcBef>
                        <a:spcAft>
                          <a:spcPts val="0"/>
                        </a:spcAft>
                      </a:pPr>
                      <a:r>
                        <a:rPr lang="en-US" sz="2000" kern="1200">
                          <a:effectLst/>
                          <a:latin typeface="Cardo"/>
                        </a:rPr>
                        <a:t>Image Embedding</a:t>
                      </a:r>
                      <a:endParaRPr lang="en-US" sz="2000">
                        <a:effectLst/>
                        <a:latin typeface="Cardo"/>
                      </a:endParaRPr>
                    </a:p>
                  </a:txBody>
                  <a:tcPr marL="0" marR="0" marT="0" marB="0" anchor="ctr">
                    <a:lnL w="12700">
                      <a:solidFill>
                        <a:schemeClr val="tx1"/>
                      </a:solidFill>
                    </a:lnL>
                    <a:lnR w="12700">
                      <a:solidFill>
                        <a:schemeClr val="tx1"/>
                      </a:solidFill>
                    </a:lnR>
                    <a:lnT w="12700">
                      <a:solidFill>
                        <a:schemeClr val="tx1"/>
                      </a:solidFill>
                    </a:lnT>
                    <a:lnB w="12700">
                      <a:solidFill>
                        <a:schemeClr val="tx1"/>
                      </a:solidFill>
                    </a:lnB>
                    <a:noFill/>
                  </a:tcPr>
                </a:tc>
                <a:extLst>
                  <a:ext uri="{0D108BD9-81ED-4DB2-BD59-A6C34878D82A}">
                    <a16:rowId xmlns:a16="http://schemas.microsoft.com/office/drawing/2014/main" val="814022428"/>
                  </a:ext>
                </a:extLst>
              </a:tr>
              <a:tr h="772528">
                <a:tc>
                  <a:txBody>
                    <a:bodyPr/>
                    <a:lstStyle/>
                    <a:p>
                      <a:pPr marL="457200" marR="0" lvl="1" indent="0" algn="l" rtl="0">
                        <a:spcBef>
                          <a:spcPts val="0"/>
                        </a:spcBef>
                        <a:spcAft>
                          <a:spcPts val="0"/>
                        </a:spcAft>
                        <a:buNone/>
                      </a:pPr>
                      <a:r>
                        <a:rPr lang="en-US" sz="2000" b="1" i="1" kern="1200">
                          <a:effectLst/>
                          <a:latin typeface="Calibri"/>
                        </a:rPr>
                        <a:t>Noise Encoder</a:t>
                      </a:r>
                      <a:endParaRPr lang="en-US" sz="2000" b="1" i="1">
                        <a:effectLst/>
                        <a:latin typeface="Calibri"/>
                      </a:endParaRPr>
                    </a:p>
                  </a:txBody>
                  <a:tcPr marL="0" marR="0" marT="0" marB="0" anchor="ctr">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pPr marL="457200" lvl="1" algn="l" rtl="0">
                        <a:spcBef>
                          <a:spcPts val="0"/>
                        </a:spcBef>
                        <a:spcAft>
                          <a:spcPts val="0"/>
                        </a:spcAft>
                        <a:buNone/>
                      </a:pPr>
                      <a:r>
                        <a:rPr lang="en-US" sz="2000" kern="1200">
                          <a:effectLst/>
                          <a:latin typeface="Cardo"/>
                        </a:rPr>
                        <a:t>Gaussian noise vector for each video frame</a:t>
                      </a:r>
                      <a:endParaRPr lang="en-US" sz="2000">
                        <a:effectLst/>
                        <a:latin typeface="Cardo"/>
                      </a:endParaRPr>
                    </a:p>
                  </a:txBody>
                  <a:tcPr marL="0" marR="0" marT="0" marB="0" anchor="ctr">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pPr marL="457200" lvl="1" algn="l" rtl="0" eaLnBrk="1" latinLnBrk="0" hangingPunct="1">
                        <a:spcBef>
                          <a:spcPts val="0"/>
                        </a:spcBef>
                        <a:spcAft>
                          <a:spcPts val="0"/>
                        </a:spcAft>
                      </a:pPr>
                      <a:r>
                        <a:rPr lang="en-US" sz="2000" kern="1200">
                          <a:effectLst/>
                          <a:latin typeface="Cardo"/>
                        </a:rPr>
                        <a:t>Single-layer LSTM</a:t>
                      </a:r>
                      <a:endParaRPr lang="en-US" sz="2000">
                        <a:effectLst/>
                        <a:latin typeface="Cardo"/>
                      </a:endParaRPr>
                    </a:p>
                  </a:txBody>
                  <a:tcPr marL="0" marR="0" marT="0" marB="0" anchor="ctr">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pPr marL="457200" lvl="1" algn="l" rtl="0" eaLnBrk="1" latinLnBrk="0" hangingPunct="1">
                        <a:spcBef>
                          <a:spcPts val="0"/>
                        </a:spcBef>
                        <a:spcAft>
                          <a:spcPts val="0"/>
                        </a:spcAft>
                      </a:pPr>
                      <a:r>
                        <a:rPr lang="en-US" sz="2000" kern="1200">
                          <a:effectLst/>
                          <a:latin typeface="Cardo"/>
                        </a:rPr>
                        <a:t>Noise Embedding </a:t>
                      </a:r>
                      <a:endParaRPr lang="en-US" sz="2000">
                        <a:effectLst/>
                        <a:latin typeface="Cardo"/>
                      </a:endParaRPr>
                    </a:p>
                  </a:txBody>
                  <a:tcPr marL="0" marR="0" marT="0" marB="0" anchor="ctr">
                    <a:lnL w="12700">
                      <a:solidFill>
                        <a:schemeClr val="tx1"/>
                      </a:solidFill>
                    </a:lnL>
                    <a:lnR w="12700">
                      <a:solidFill>
                        <a:schemeClr val="tx1"/>
                      </a:solidFill>
                    </a:lnR>
                    <a:lnT w="12700">
                      <a:solidFill>
                        <a:schemeClr val="tx1"/>
                      </a:solidFill>
                    </a:lnT>
                    <a:lnB w="12700">
                      <a:solidFill>
                        <a:schemeClr val="tx1"/>
                      </a:solidFill>
                    </a:lnB>
                    <a:noFill/>
                  </a:tcPr>
                </a:tc>
                <a:extLst>
                  <a:ext uri="{0D108BD9-81ED-4DB2-BD59-A6C34878D82A}">
                    <a16:rowId xmlns:a16="http://schemas.microsoft.com/office/drawing/2014/main" val="1532577667"/>
                  </a:ext>
                </a:extLst>
              </a:tr>
              <a:tr h="655478">
                <a:tc>
                  <a:txBody>
                    <a:bodyPr/>
                    <a:lstStyle/>
                    <a:p>
                      <a:pPr marL="457200" marR="0" lvl="1" indent="0" algn="l" rtl="0">
                        <a:spcBef>
                          <a:spcPts val="0"/>
                        </a:spcBef>
                        <a:spcAft>
                          <a:spcPts val="0"/>
                        </a:spcAft>
                        <a:buNone/>
                      </a:pPr>
                      <a:r>
                        <a:rPr lang="en-US" sz="2000" b="1" i="1" kern="1200">
                          <a:effectLst/>
                          <a:latin typeface="Calibri"/>
                        </a:rPr>
                        <a:t>Emotion Encoder</a:t>
                      </a:r>
                      <a:endParaRPr lang="en-US" sz="2000" b="1" i="1">
                        <a:effectLst/>
                        <a:latin typeface="Calibri"/>
                      </a:endParaRPr>
                    </a:p>
                  </a:txBody>
                  <a:tcPr marL="0" marR="0" marT="0" marB="0" anchor="ctr">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pPr marL="457200" lvl="1" algn="l" rtl="0">
                        <a:spcBef>
                          <a:spcPts val="0"/>
                        </a:spcBef>
                        <a:spcAft>
                          <a:spcPts val="0"/>
                        </a:spcAft>
                        <a:buNone/>
                      </a:pPr>
                      <a:r>
                        <a:rPr lang="en-US" sz="2000" kern="1200">
                          <a:effectLst/>
                          <a:latin typeface="Cardo"/>
                        </a:rPr>
                        <a:t>One-hot emotion vector</a:t>
                      </a:r>
                      <a:endParaRPr lang="en-US" sz="2000">
                        <a:effectLst/>
                        <a:latin typeface="Cardo"/>
                      </a:endParaRPr>
                    </a:p>
                  </a:txBody>
                  <a:tcPr marL="0" marR="0" marT="0" marB="0" anchor="ctr">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pPr marL="457200" lvl="1" algn="l" rtl="0" eaLnBrk="1" latinLnBrk="0" hangingPunct="1">
                        <a:spcBef>
                          <a:spcPts val="0"/>
                        </a:spcBef>
                        <a:spcAft>
                          <a:spcPts val="0"/>
                        </a:spcAft>
                      </a:pPr>
                      <a:r>
                        <a:rPr lang="en-US" sz="2000" kern="1200">
                          <a:effectLst/>
                          <a:latin typeface="Cardo"/>
                        </a:rPr>
                        <a:t>Two-layer FC Neural Network with </a:t>
                      </a:r>
                      <a:r>
                        <a:rPr lang="en-US" sz="2000" kern="1200" err="1">
                          <a:effectLst/>
                          <a:latin typeface="Cardo"/>
                        </a:rPr>
                        <a:t>LeakyReLU</a:t>
                      </a:r>
                      <a:r>
                        <a:rPr lang="en-US" sz="2000" kern="1200">
                          <a:effectLst/>
                          <a:latin typeface="Cardo"/>
                        </a:rPr>
                        <a:t> </a:t>
                      </a:r>
                      <a:endParaRPr lang="en-US" sz="2000">
                        <a:effectLst/>
                        <a:latin typeface="Cardo"/>
                      </a:endParaRPr>
                    </a:p>
                  </a:txBody>
                  <a:tcPr marL="0" marR="0" marT="0" marB="0" anchor="ctr">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pPr marL="457200" lvl="1" algn="l" rtl="0" eaLnBrk="1" latinLnBrk="0" hangingPunct="1">
                        <a:spcBef>
                          <a:spcPts val="0"/>
                        </a:spcBef>
                        <a:spcAft>
                          <a:spcPts val="0"/>
                        </a:spcAft>
                      </a:pPr>
                      <a:r>
                        <a:rPr lang="en-US" sz="2000" kern="1200">
                          <a:effectLst/>
                          <a:latin typeface="Cardo"/>
                        </a:rPr>
                        <a:t>Emotion Embedding </a:t>
                      </a:r>
                      <a:endParaRPr lang="en-US" sz="2000">
                        <a:effectLst/>
                        <a:latin typeface="Cardo"/>
                      </a:endParaRPr>
                    </a:p>
                  </a:txBody>
                  <a:tcPr marL="0" marR="0" marT="0" marB="0" anchor="ctr">
                    <a:lnL w="12700">
                      <a:solidFill>
                        <a:schemeClr val="tx1"/>
                      </a:solidFill>
                    </a:lnL>
                    <a:lnR w="12700">
                      <a:solidFill>
                        <a:schemeClr val="tx1"/>
                      </a:solidFill>
                    </a:lnR>
                    <a:lnT w="12700">
                      <a:solidFill>
                        <a:schemeClr val="tx1"/>
                      </a:solidFill>
                    </a:lnT>
                    <a:lnB w="12700">
                      <a:solidFill>
                        <a:schemeClr val="tx1"/>
                      </a:solidFill>
                    </a:lnB>
                    <a:noFill/>
                  </a:tcPr>
                </a:tc>
                <a:extLst>
                  <a:ext uri="{0D108BD9-81ED-4DB2-BD59-A6C34878D82A}">
                    <a16:rowId xmlns:a16="http://schemas.microsoft.com/office/drawing/2014/main" val="3933233476"/>
                  </a:ext>
                </a:extLst>
              </a:tr>
              <a:tr h="444789">
                <a:tc>
                  <a:txBody>
                    <a:bodyPr/>
                    <a:lstStyle/>
                    <a:p>
                      <a:pPr marL="457200" lvl="1" algn="l" rtl="0">
                        <a:spcBef>
                          <a:spcPts val="0"/>
                        </a:spcBef>
                        <a:spcAft>
                          <a:spcPts val="0"/>
                        </a:spcAft>
                        <a:buNone/>
                      </a:pPr>
                      <a:endParaRPr lang="en-US" sz="2000" b="1" i="1">
                        <a:effectLst/>
                        <a:latin typeface="Calibri"/>
                      </a:endParaRPr>
                    </a:p>
                  </a:txBody>
                  <a:tcPr marL="0" marR="0" marT="0" marB="0" anchor="ctr">
                    <a:lnL w="12700">
                      <a:solidFill>
                        <a:schemeClr val="tx1"/>
                      </a:solidFill>
                    </a:lnL>
                    <a:lnR w="0">
                      <a:noFill/>
                    </a:lnR>
                    <a:lnT w="12700">
                      <a:solidFill>
                        <a:schemeClr val="tx1"/>
                      </a:solidFill>
                    </a:lnT>
                    <a:lnB w="12700">
                      <a:solidFill>
                        <a:schemeClr val="tx1"/>
                      </a:solidFill>
                    </a:lnB>
                    <a:solidFill>
                      <a:srgbClr val="C7C6C6"/>
                    </a:solidFill>
                  </a:tcPr>
                </a:tc>
                <a:tc>
                  <a:txBody>
                    <a:bodyPr/>
                    <a:lstStyle/>
                    <a:p>
                      <a:pPr marL="457200" lvl="1" algn="l" rtl="0">
                        <a:spcBef>
                          <a:spcPts val="0"/>
                        </a:spcBef>
                        <a:spcAft>
                          <a:spcPts val="0"/>
                        </a:spcAft>
                        <a:buNone/>
                      </a:pPr>
                      <a:endParaRPr lang="en-US" sz="2000" kern="1200">
                        <a:effectLst/>
                        <a:latin typeface="Cardo"/>
                      </a:endParaRPr>
                    </a:p>
                  </a:txBody>
                  <a:tcPr marL="0" marR="0" marT="0" marB="0" anchor="ctr">
                    <a:lnL w="0">
                      <a:noFill/>
                    </a:lnL>
                    <a:lnR w="0">
                      <a:noFill/>
                    </a:lnR>
                    <a:lnT w="12700">
                      <a:solidFill>
                        <a:schemeClr val="tx1"/>
                      </a:solidFill>
                    </a:lnT>
                    <a:lnB w="12700">
                      <a:solidFill>
                        <a:schemeClr val="tx1"/>
                      </a:solidFill>
                    </a:lnB>
                    <a:solidFill>
                      <a:srgbClr val="C7C6C6"/>
                    </a:solidFill>
                  </a:tcPr>
                </a:tc>
                <a:tc>
                  <a:txBody>
                    <a:bodyPr/>
                    <a:lstStyle/>
                    <a:p>
                      <a:pPr marL="457200" lvl="1" algn="l" rtl="0" eaLnBrk="1" latinLnBrk="0" hangingPunct="1">
                        <a:spcBef>
                          <a:spcPts val="0"/>
                        </a:spcBef>
                        <a:spcAft>
                          <a:spcPts val="0"/>
                        </a:spcAft>
                      </a:pPr>
                      <a:endParaRPr lang="en-US" sz="2000">
                        <a:effectLst/>
                        <a:latin typeface="Cardo"/>
                      </a:endParaRPr>
                    </a:p>
                  </a:txBody>
                  <a:tcPr marL="0" marR="0" marT="0" marB="0" anchor="ctr">
                    <a:lnL w="0">
                      <a:noFill/>
                    </a:lnL>
                    <a:lnR w="0">
                      <a:noFill/>
                    </a:lnR>
                    <a:lnT w="12700">
                      <a:solidFill>
                        <a:schemeClr val="tx1"/>
                      </a:solidFill>
                    </a:lnT>
                    <a:lnB w="12700">
                      <a:solidFill>
                        <a:schemeClr val="tx1"/>
                      </a:solidFill>
                    </a:lnB>
                    <a:solidFill>
                      <a:srgbClr val="C7C6C6"/>
                    </a:solidFill>
                  </a:tcPr>
                </a:tc>
                <a:tc>
                  <a:txBody>
                    <a:bodyPr/>
                    <a:lstStyle/>
                    <a:p>
                      <a:pPr marL="457200" lvl="1" algn="l" rtl="0" eaLnBrk="1" latinLnBrk="0" hangingPunct="1">
                        <a:spcBef>
                          <a:spcPts val="0"/>
                        </a:spcBef>
                        <a:spcAft>
                          <a:spcPts val="0"/>
                        </a:spcAft>
                      </a:pPr>
                      <a:endParaRPr lang="en-US" sz="2000">
                        <a:effectLst/>
                        <a:latin typeface="Cardo"/>
                      </a:endParaRPr>
                    </a:p>
                  </a:txBody>
                  <a:tcPr marL="0" marR="0" marT="0" marB="0" anchor="ctr">
                    <a:lnL w="0">
                      <a:noFill/>
                    </a:lnL>
                    <a:lnR w="12700">
                      <a:solidFill>
                        <a:schemeClr val="tx1"/>
                      </a:solidFill>
                    </a:lnR>
                    <a:lnT w="12700">
                      <a:solidFill>
                        <a:schemeClr val="tx1"/>
                      </a:solidFill>
                    </a:lnT>
                    <a:lnB w="12700">
                      <a:solidFill>
                        <a:schemeClr val="tx1"/>
                      </a:solidFill>
                    </a:lnB>
                    <a:solidFill>
                      <a:srgbClr val="C7C6C6"/>
                    </a:solidFill>
                  </a:tcPr>
                </a:tc>
                <a:extLst>
                  <a:ext uri="{0D108BD9-81ED-4DB2-BD59-A6C34878D82A}">
                    <a16:rowId xmlns:a16="http://schemas.microsoft.com/office/drawing/2014/main" val="1500168591"/>
                  </a:ext>
                </a:extLst>
              </a:tr>
              <a:tr h="655478">
                <a:tc>
                  <a:txBody>
                    <a:bodyPr/>
                    <a:lstStyle/>
                    <a:p>
                      <a:pPr marL="457200" lvl="1" algn="l" rtl="0">
                        <a:spcBef>
                          <a:spcPts val="0"/>
                        </a:spcBef>
                        <a:spcAft>
                          <a:spcPts val="0"/>
                        </a:spcAft>
                        <a:buNone/>
                      </a:pPr>
                      <a:r>
                        <a:rPr lang="en-US" sz="2000" b="1" i="1" kern="1200">
                          <a:effectLst/>
                          <a:latin typeface="Calibri"/>
                        </a:rPr>
                        <a:t>Video Decoder</a:t>
                      </a:r>
                      <a:endParaRPr lang="en-US" sz="2000" b="1" i="1">
                        <a:effectLst/>
                        <a:latin typeface="Calibri"/>
                      </a:endParaRPr>
                    </a:p>
                  </a:txBody>
                  <a:tcPr marL="0" marR="0" marT="0" marB="0" anchor="ctr">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pPr marL="457200" lvl="1" algn="l" rtl="0">
                        <a:spcBef>
                          <a:spcPts val="0"/>
                        </a:spcBef>
                        <a:spcAft>
                          <a:spcPts val="0"/>
                        </a:spcAft>
                        <a:buNone/>
                      </a:pPr>
                      <a:r>
                        <a:rPr lang="en-US" sz="2000" kern="1200">
                          <a:effectLst/>
                          <a:latin typeface="Cardo"/>
                        </a:rPr>
                        <a:t>Speech, image, noise, and emotion embeddings</a:t>
                      </a:r>
                      <a:endParaRPr lang="en-US" sz="2000">
                        <a:effectLst/>
                        <a:latin typeface="Cardo"/>
                      </a:endParaRPr>
                    </a:p>
                  </a:txBody>
                  <a:tcPr marL="0" marR="0" marT="0" marB="0" anchor="ctr">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pPr marL="457200" lvl="1" algn="l" rtl="0" eaLnBrk="1" latinLnBrk="0" hangingPunct="1">
                        <a:spcBef>
                          <a:spcPts val="0"/>
                        </a:spcBef>
                        <a:spcAft>
                          <a:spcPts val="0"/>
                        </a:spcAft>
                      </a:pPr>
                      <a:r>
                        <a:rPr lang="en-US" sz="2000" kern="1200">
                          <a:effectLst/>
                          <a:latin typeface="Cardo"/>
                        </a:rPr>
                        <a:t>Convolutional Layers with Skip Connections</a:t>
                      </a:r>
                      <a:endParaRPr lang="en-US" sz="2000">
                        <a:effectLst/>
                        <a:latin typeface="Cardo"/>
                      </a:endParaRPr>
                    </a:p>
                  </a:txBody>
                  <a:tcPr marL="0" marR="0" marT="0" marB="0" anchor="ctr">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pPr marL="457200" lvl="1" algn="l" rtl="0" eaLnBrk="1" latinLnBrk="0" hangingPunct="1">
                        <a:spcBef>
                          <a:spcPts val="0"/>
                        </a:spcBef>
                        <a:spcAft>
                          <a:spcPts val="0"/>
                        </a:spcAft>
                      </a:pPr>
                      <a:r>
                        <a:rPr lang="en-US" sz="2000" kern="1200">
                          <a:effectLst/>
                          <a:latin typeface="Cardo"/>
                        </a:rPr>
                        <a:t>Generated video </a:t>
                      </a:r>
                      <a:endParaRPr lang="en-US" sz="2000">
                        <a:effectLst/>
                        <a:latin typeface="Cardo"/>
                      </a:endParaRPr>
                    </a:p>
                  </a:txBody>
                  <a:tcPr marL="0" marR="0" marT="0" marB="0" anchor="ctr">
                    <a:lnL w="12700">
                      <a:solidFill>
                        <a:schemeClr val="tx1"/>
                      </a:solidFill>
                    </a:lnL>
                    <a:lnR w="12700">
                      <a:solidFill>
                        <a:schemeClr val="tx1"/>
                      </a:solidFill>
                    </a:lnR>
                    <a:lnT w="12700">
                      <a:solidFill>
                        <a:schemeClr val="tx1"/>
                      </a:solidFill>
                    </a:lnT>
                    <a:lnB w="12700">
                      <a:solidFill>
                        <a:schemeClr val="tx1"/>
                      </a:solidFill>
                    </a:lnB>
                    <a:noFill/>
                  </a:tcPr>
                </a:tc>
                <a:extLst>
                  <a:ext uri="{0D108BD9-81ED-4DB2-BD59-A6C34878D82A}">
                    <a16:rowId xmlns:a16="http://schemas.microsoft.com/office/drawing/2014/main" val="2212254579"/>
                  </a:ext>
                </a:extLst>
              </a:tr>
              <a:tr h="444789">
                <a:tc>
                  <a:txBody>
                    <a:bodyPr/>
                    <a:lstStyle/>
                    <a:p>
                      <a:pPr marL="457200" lvl="1" algn="l" rtl="0">
                        <a:spcBef>
                          <a:spcPts val="0"/>
                        </a:spcBef>
                        <a:spcAft>
                          <a:spcPts val="0"/>
                        </a:spcAft>
                        <a:buNone/>
                      </a:pPr>
                      <a:endParaRPr lang="en-US" sz="2000" b="1" i="1">
                        <a:effectLst/>
                        <a:latin typeface="Calibri"/>
                      </a:endParaRPr>
                    </a:p>
                  </a:txBody>
                  <a:tcPr marL="0" marR="0" marT="0" marB="0" anchor="ctr">
                    <a:lnL w="12700">
                      <a:solidFill>
                        <a:schemeClr val="tx1"/>
                      </a:solidFill>
                    </a:lnL>
                    <a:lnR w="0">
                      <a:noFill/>
                    </a:lnR>
                    <a:lnT w="12700">
                      <a:solidFill>
                        <a:schemeClr val="tx1"/>
                      </a:solidFill>
                    </a:lnT>
                    <a:lnB w="12700">
                      <a:solidFill>
                        <a:schemeClr val="tx1"/>
                      </a:solidFill>
                    </a:lnB>
                    <a:solidFill>
                      <a:srgbClr val="C7C6C6"/>
                    </a:solidFill>
                  </a:tcPr>
                </a:tc>
                <a:tc>
                  <a:txBody>
                    <a:bodyPr/>
                    <a:lstStyle/>
                    <a:p>
                      <a:pPr marL="457200" lvl="1" algn="l" rtl="0">
                        <a:spcBef>
                          <a:spcPts val="0"/>
                        </a:spcBef>
                        <a:spcAft>
                          <a:spcPts val="0"/>
                        </a:spcAft>
                        <a:buNone/>
                      </a:pPr>
                      <a:endParaRPr lang="en-US" sz="2000" kern="1200">
                        <a:effectLst/>
                        <a:latin typeface="Cardo"/>
                      </a:endParaRPr>
                    </a:p>
                  </a:txBody>
                  <a:tcPr marL="0" marR="0" marT="0" marB="0" anchor="ctr">
                    <a:lnL w="0">
                      <a:noFill/>
                    </a:lnL>
                    <a:lnR w="0">
                      <a:noFill/>
                    </a:lnR>
                    <a:lnT w="12700">
                      <a:solidFill>
                        <a:schemeClr val="tx1"/>
                      </a:solidFill>
                    </a:lnT>
                    <a:lnB w="12700">
                      <a:solidFill>
                        <a:schemeClr val="tx1"/>
                      </a:solidFill>
                    </a:lnB>
                    <a:solidFill>
                      <a:srgbClr val="C7C6C6"/>
                    </a:solidFill>
                  </a:tcPr>
                </a:tc>
                <a:tc>
                  <a:txBody>
                    <a:bodyPr/>
                    <a:lstStyle/>
                    <a:p>
                      <a:pPr marL="457200" lvl="1" algn="l" rtl="0" eaLnBrk="1" latinLnBrk="0" hangingPunct="1">
                        <a:spcBef>
                          <a:spcPts val="0"/>
                        </a:spcBef>
                        <a:spcAft>
                          <a:spcPts val="0"/>
                        </a:spcAft>
                      </a:pPr>
                      <a:endParaRPr lang="en-US" sz="2000">
                        <a:effectLst/>
                        <a:latin typeface="Cardo"/>
                      </a:endParaRPr>
                    </a:p>
                  </a:txBody>
                  <a:tcPr marL="0" marR="0" marT="0" marB="0" anchor="ctr">
                    <a:lnL w="0">
                      <a:noFill/>
                    </a:lnL>
                    <a:lnR w="0">
                      <a:noFill/>
                    </a:lnR>
                    <a:lnT w="12700">
                      <a:solidFill>
                        <a:schemeClr val="tx1"/>
                      </a:solidFill>
                    </a:lnT>
                    <a:lnB w="12700">
                      <a:solidFill>
                        <a:schemeClr val="tx1"/>
                      </a:solidFill>
                    </a:lnB>
                    <a:solidFill>
                      <a:srgbClr val="C7C6C6"/>
                    </a:solidFill>
                  </a:tcPr>
                </a:tc>
                <a:tc>
                  <a:txBody>
                    <a:bodyPr/>
                    <a:lstStyle/>
                    <a:p>
                      <a:pPr marL="457200" lvl="1" algn="l" rtl="0" eaLnBrk="1" latinLnBrk="0" hangingPunct="1">
                        <a:spcBef>
                          <a:spcPts val="0"/>
                        </a:spcBef>
                        <a:spcAft>
                          <a:spcPts val="0"/>
                        </a:spcAft>
                      </a:pPr>
                      <a:endParaRPr lang="en-US" sz="2000">
                        <a:effectLst/>
                        <a:latin typeface="Cardo"/>
                      </a:endParaRPr>
                    </a:p>
                  </a:txBody>
                  <a:tcPr marL="0" marR="0" marT="0" marB="0" anchor="ctr">
                    <a:lnL w="0">
                      <a:noFill/>
                    </a:lnL>
                    <a:lnR w="12700">
                      <a:solidFill>
                        <a:schemeClr val="tx1"/>
                      </a:solidFill>
                    </a:lnR>
                    <a:lnT w="12700">
                      <a:solidFill>
                        <a:schemeClr val="tx1"/>
                      </a:solidFill>
                    </a:lnT>
                    <a:lnB w="12700">
                      <a:solidFill>
                        <a:schemeClr val="tx1"/>
                      </a:solidFill>
                    </a:lnB>
                    <a:solidFill>
                      <a:srgbClr val="C7C6C6"/>
                    </a:solidFill>
                  </a:tcPr>
                </a:tc>
                <a:extLst>
                  <a:ext uri="{0D108BD9-81ED-4DB2-BD59-A6C34878D82A}">
                    <a16:rowId xmlns:a16="http://schemas.microsoft.com/office/drawing/2014/main" val="992034933"/>
                  </a:ext>
                </a:extLst>
              </a:tr>
              <a:tr h="702300">
                <a:tc>
                  <a:txBody>
                    <a:bodyPr/>
                    <a:lstStyle/>
                    <a:p>
                      <a:pPr marL="457200" marR="0" lvl="1" indent="0" algn="l" rtl="0">
                        <a:spcBef>
                          <a:spcPts val="0"/>
                        </a:spcBef>
                        <a:spcAft>
                          <a:spcPts val="0"/>
                        </a:spcAft>
                        <a:buNone/>
                      </a:pPr>
                      <a:r>
                        <a:rPr lang="en-US" sz="2000" b="1" i="1" kern="1200">
                          <a:effectLst/>
                          <a:latin typeface="Calibri"/>
                        </a:rPr>
                        <a:t>Frame Discriminator</a:t>
                      </a:r>
                      <a:endParaRPr lang="en-US" sz="2000" b="1" i="1">
                        <a:effectLst/>
                        <a:latin typeface="Calibri"/>
                      </a:endParaRPr>
                    </a:p>
                  </a:txBody>
                  <a:tcPr marL="0" marR="0" marT="0" marB="0" anchor="ctr">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pPr marL="457200" lvl="1" algn="l" rtl="0">
                        <a:spcBef>
                          <a:spcPts val="0"/>
                        </a:spcBef>
                        <a:spcAft>
                          <a:spcPts val="0"/>
                        </a:spcAft>
                        <a:buNone/>
                      </a:pPr>
                      <a:r>
                        <a:rPr lang="en-US" sz="2000" kern="1200">
                          <a:effectLst/>
                          <a:latin typeface="Cardo"/>
                        </a:rPr>
                        <a:t>Video frames (real or generated)</a:t>
                      </a:r>
                      <a:endParaRPr lang="en-US" sz="2000">
                        <a:effectLst/>
                        <a:latin typeface="Cardo"/>
                      </a:endParaRPr>
                    </a:p>
                  </a:txBody>
                  <a:tcPr marL="0" marR="0" marT="0" marB="0" anchor="ctr">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pPr marL="457200" lvl="1" algn="l" rtl="0" eaLnBrk="1" latinLnBrk="0" hangingPunct="1">
                        <a:spcBef>
                          <a:spcPts val="0"/>
                        </a:spcBef>
                        <a:spcAft>
                          <a:spcPts val="0"/>
                        </a:spcAft>
                      </a:pPr>
                      <a:r>
                        <a:rPr lang="en-US" sz="2000" kern="1200">
                          <a:effectLst/>
                          <a:latin typeface="Cardo"/>
                        </a:rPr>
                        <a:t>5 Convolutional Layers and 2 Fully Connected Layers</a:t>
                      </a:r>
                      <a:endParaRPr lang="en-US" sz="2000">
                        <a:effectLst/>
                        <a:latin typeface="Cardo"/>
                      </a:endParaRPr>
                    </a:p>
                  </a:txBody>
                  <a:tcPr marL="0" marR="0" marT="0" marB="0" anchor="ctr">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pPr marL="457200" lvl="1" algn="l" rtl="0" eaLnBrk="1" latinLnBrk="0" hangingPunct="1">
                        <a:spcBef>
                          <a:spcPts val="0"/>
                        </a:spcBef>
                        <a:spcAft>
                          <a:spcPts val="0"/>
                        </a:spcAft>
                      </a:pPr>
                      <a:r>
                        <a:rPr lang="en-US" sz="2000" kern="1200">
                          <a:effectLst/>
                          <a:latin typeface="Cardo"/>
                        </a:rPr>
                        <a:t>Real/Fake Classification for each Frame</a:t>
                      </a:r>
                      <a:endParaRPr lang="en-US" sz="2000">
                        <a:effectLst/>
                        <a:latin typeface="Cardo"/>
                      </a:endParaRPr>
                    </a:p>
                  </a:txBody>
                  <a:tcPr marL="0" marR="0" marT="0" marB="0" anchor="ctr">
                    <a:lnL w="12700">
                      <a:solidFill>
                        <a:schemeClr val="tx1"/>
                      </a:solidFill>
                    </a:lnL>
                    <a:lnR w="12700">
                      <a:solidFill>
                        <a:schemeClr val="tx1"/>
                      </a:solidFill>
                    </a:lnR>
                    <a:lnT w="12700">
                      <a:solidFill>
                        <a:schemeClr val="tx1"/>
                      </a:solidFill>
                    </a:lnT>
                    <a:lnB w="12700">
                      <a:solidFill>
                        <a:schemeClr val="tx1"/>
                      </a:solidFill>
                    </a:lnB>
                    <a:noFill/>
                  </a:tcPr>
                </a:tc>
                <a:extLst>
                  <a:ext uri="{0D108BD9-81ED-4DB2-BD59-A6C34878D82A}">
                    <a16:rowId xmlns:a16="http://schemas.microsoft.com/office/drawing/2014/main" val="1111454749"/>
                  </a:ext>
                </a:extLst>
              </a:tr>
              <a:tr h="655478">
                <a:tc>
                  <a:txBody>
                    <a:bodyPr/>
                    <a:lstStyle/>
                    <a:p>
                      <a:pPr marL="457200" marR="0" lvl="1" indent="0" algn="l" rtl="0">
                        <a:spcBef>
                          <a:spcPts val="0"/>
                        </a:spcBef>
                        <a:spcAft>
                          <a:spcPts val="0"/>
                        </a:spcAft>
                        <a:buNone/>
                      </a:pPr>
                      <a:r>
                        <a:rPr lang="en-US" sz="2000" b="1" i="1" kern="1200">
                          <a:effectLst/>
                          <a:latin typeface="Calibri"/>
                        </a:rPr>
                        <a:t>Emotion Discriminator</a:t>
                      </a:r>
                      <a:endParaRPr lang="en-US" sz="2000" b="1" i="1">
                        <a:effectLst/>
                        <a:latin typeface="Calibri"/>
                      </a:endParaRPr>
                    </a:p>
                  </a:txBody>
                  <a:tcPr marL="0" marR="0" marT="0" marB="0" anchor="ctr">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pPr marL="457200" lvl="1" algn="l" rtl="0">
                        <a:spcBef>
                          <a:spcPts val="0"/>
                        </a:spcBef>
                        <a:spcAft>
                          <a:spcPts val="0"/>
                        </a:spcAft>
                        <a:buNone/>
                      </a:pPr>
                      <a:r>
                        <a:rPr lang="en-US" sz="2000" kern="1200">
                          <a:effectLst/>
                          <a:latin typeface="Cardo"/>
                        </a:rPr>
                        <a:t>Generated video frames</a:t>
                      </a:r>
                      <a:endParaRPr lang="en-US" sz="2000">
                        <a:effectLst/>
                        <a:latin typeface="Cardo"/>
                      </a:endParaRPr>
                    </a:p>
                  </a:txBody>
                  <a:tcPr marL="0" marR="0" marT="0" marB="0" anchor="ctr">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pPr marL="457200" lvl="1" algn="l" rtl="0" eaLnBrk="1" latinLnBrk="0" hangingPunct="1">
                        <a:spcBef>
                          <a:spcPts val="0"/>
                        </a:spcBef>
                        <a:spcAft>
                          <a:spcPts val="0"/>
                        </a:spcAft>
                      </a:pPr>
                      <a:r>
                        <a:rPr lang="en-US" sz="2000" kern="1200">
                          <a:effectLst/>
                          <a:latin typeface="Cardo"/>
                        </a:rPr>
                        <a:t>5 Convolutional Layers and 2 Fully Connected Layers</a:t>
                      </a:r>
                      <a:endParaRPr lang="en-US" sz="2000">
                        <a:effectLst/>
                        <a:latin typeface="Cardo"/>
                      </a:endParaRPr>
                    </a:p>
                  </a:txBody>
                  <a:tcPr marL="0" marR="0" marT="0" marB="0" anchor="ctr">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pPr marL="457200" lvl="1" algn="l" rtl="0" eaLnBrk="1" latinLnBrk="0" hangingPunct="1">
                        <a:spcBef>
                          <a:spcPts val="0"/>
                        </a:spcBef>
                        <a:spcAft>
                          <a:spcPts val="0"/>
                        </a:spcAft>
                      </a:pPr>
                      <a:r>
                        <a:rPr lang="en-US" sz="2000" kern="1200">
                          <a:effectLst/>
                          <a:latin typeface="Cardo"/>
                        </a:rPr>
                        <a:t>Classification of Emotional Expression</a:t>
                      </a:r>
                      <a:endParaRPr lang="en-US" sz="2000">
                        <a:effectLst/>
                        <a:latin typeface="Cardo"/>
                      </a:endParaRPr>
                    </a:p>
                  </a:txBody>
                  <a:tcPr marL="0" marR="0" marT="0" marB="0" anchor="ctr">
                    <a:lnL w="12700">
                      <a:solidFill>
                        <a:schemeClr val="tx1"/>
                      </a:solidFill>
                    </a:lnL>
                    <a:lnR w="12700">
                      <a:solidFill>
                        <a:schemeClr val="tx1"/>
                      </a:solidFill>
                    </a:lnR>
                    <a:lnT w="12700">
                      <a:solidFill>
                        <a:schemeClr val="tx1"/>
                      </a:solidFill>
                    </a:lnT>
                    <a:lnB w="12700">
                      <a:solidFill>
                        <a:schemeClr val="tx1"/>
                      </a:solidFill>
                    </a:lnB>
                    <a:noFill/>
                  </a:tcPr>
                </a:tc>
                <a:extLst>
                  <a:ext uri="{0D108BD9-81ED-4DB2-BD59-A6C34878D82A}">
                    <a16:rowId xmlns:a16="http://schemas.microsoft.com/office/drawing/2014/main" val="1118189516"/>
                  </a:ext>
                </a:extLst>
              </a:tr>
            </a:tbl>
          </a:graphicData>
        </a:graphic>
      </p:graphicFrame>
      <p:sp>
        <p:nvSpPr>
          <p:cNvPr id="14" name="Rectangle 13">
            <a:extLst>
              <a:ext uri="{FF2B5EF4-FFF2-40B4-BE49-F238E27FC236}">
                <a16:creationId xmlns:a16="http://schemas.microsoft.com/office/drawing/2014/main" id="{9B123282-1C9F-706C-03A3-DC0C1FE71040}"/>
              </a:ext>
            </a:extLst>
          </p:cNvPr>
          <p:cNvSpPr/>
          <p:nvPr/>
        </p:nvSpPr>
        <p:spPr>
          <a:xfrm>
            <a:off x="6812279" y="3596639"/>
            <a:ext cx="3703320" cy="365759"/>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a:solidFill>
                  <a:schemeClr val="tx1"/>
                </a:solidFill>
                <a:latin typeface="Calibri"/>
                <a:ea typeface="Cardo"/>
                <a:cs typeface="Calibri"/>
              </a:rPr>
              <a:t>ENCODER</a:t>
            </a:r>
            <a:endParaRPr lang="en-US" sz="2000">
              <a:solidFill>
                <a:schemeClr val="tx1"/>
              </a:solidFill>
              <a:latin typeface="Calibri"/>
              <a:ea typeface="Cardo"/>
            </a:endParaRPr>
          </a:p>
        </p:txBody>
      </p:sp>
      <p:sp>
        <p:nvSpPr>
          <p:cNvPr id="16" name="Rectangle 15">
            <a:extLst>
              <a:ext uri="{FF2B5EF4-FFF2-40B4-BE49-F238E27FC236}">
                <a16:creationId xmlns:a16="http://schemas.microsoft.com/office/drawing/2014/main" id="{C1DB8D84-A6A3-4191-0ED0-6B9A157567C8}"/>
              </a:ext>
            </a:extLst>
          </p:cNvPr>
          <p:cNvSpPr/>
          <p:nvPr/>
        </p:nvSpPr>
        <p:spPr>
          <a:xfrm>
            <a:off x="6903718" y="8122918"/>
            <a:ext cx="3703320" cy="365759"/>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a:solidFill>
                  <a:schemeClr val="tx1"/>
                </a:solidFill>
                <a:latin typeface="Calibri"/>
                <a:cs typeface="Calibri"/>
              </a:rPr>
              <a:t>DISCRIMINATOR</a:t>
            </a:r>
          </a:p>
        </p:txBody>
      </p:sp>
      <p:sp>
        <p:nvSpPr>
          <p:cNvPr id="18" name="Rectangle 17">
            <a:extLst>
              <a:ext uri="{FF2B5EF4-FFF2-40B4-BE49-F238E27FC236}">
                <a16:creationId xmlns:a16="http://schemas.microsoft.com/office/drawing/2014/main" id="{F337E515-FEDA-D8C7-C563-CA0A7747F0FB}"/>
              </a:ext>
            </a:extLst>
          </p:cNvPr>
          <p:cNvSpPr/>
          <p:nvPr/>
        </p:nvSpPr>
        <p:spPr>
          <a:xfrm>
            <a:off x="6812279" y="7025639"/>
            <a:ext cx="3703320" cy="365759"/>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a:solidFill>
                  <a:schemeClr val="tx1"/>
                </a:solidFill>
                <a:latin typeface="Calibri"/>
                <a:cs typeface="Calibri"/>
              </a:rPr>
              <a:t>DECODER</a:t>
            </a:r>
          </a:p>
        </p:txBody>
      </p:sp>
    </p:spTree>
    <p:extLst>
      <p:ext uri="{BB962C8B-B14F-4D97-AF65-F5344CB8AC3E}">
        <p14:creationId xmlns:p14="http://schemas.microsoft.com/office/powerpoint/2010/main" val="384451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1F0F0"/>
        </a:solidFill>
        <a:effectLst/>
      </p:bgPr>
    </p:bg>
    <p:spTree>
      <p:nvGrpSpPr>
        <p:cNvPr id="1" name=""/>
        <p:cNvGrpSpPr/>
        <p:nvPr/>
      </p:nvGrpSpPr>
      <p:grpSpPr>
        <a:xfrm>
          <a:off x="0" y="0"/>
          <a:ext cx="0" cy="0"/>
          <a:chOff x="0" y="0"/>
          <a:chExt cx="0" cy="0"/>
        </a:xfrm>
      </p:grpSpPr>
      <p:sp>
        <p:nvSpPr>
          <p:cNvPr id="2" name="TextBox 2"/>
          <p:cNvSpPr txBox="1"/>
          <p:nvPr/>
        </p:nvSpPr>
        <p:spPr>
          <a:xfrm>
            <a:off x="877738" y="1344868"/>
            <a:ext cx="16840795" cy="450215"/>
          </a:xfrm>
          <a:prstGeom prst="rect">
            <a:avLst/>
          </a:prstGeom>
        </p:spPr>
        <p:txBody>
          <a:bodyPr lIns="0" tIns="0" rIns="0" bIns="0" rtlCol="0" anchor="t">
            <a:spAutoFit/>
          </a:bodyPr>
          <a:lstStyle/>
          <a:p>
            <a:pPr algn="ctr">
              <a:lnSpc>
                <a:spcPts val="3639"/>
              </a:lnSpc>
              <a:spcBef>
                <a:spcPct val="0"/>
              </a:spcBef>
            </a:pPr>
            <a:endParaRPr lang="en-US" sz="2750" spc="-69">
              <a:solidFill>
                <a:srgbClr val="000000"/>
              </a:solidFill>
              <a:latin typeface="Cardo" panose="020B0604020202020204" charset="-79"/>
              <a:ea typeface="Cardo" panose="020B0604020202020204" charset="-79"/>
              <a:cs typeface="Cardo" panose="020B0604020202020204" charset="-79"/>
            </a:endParaRPr>
          </a:p>
        </p:txBody>
      </p:sp>
      <p:sp>
        <p:nvSpPr>
          <p:cNvPr id="3" name="TextBox 3"/>
          <p:cNvSpPr txBox="1"/>
          <p:nvPr/>
        </p:nvSpPr>
        <p:spPr>
          <a:xfrm>
            <a:off x="498199" y="269609"/>
            <a:ext cx="17380806" cy="874395"/>
          </a:xfrm>
          <a:prstGeom prst="rect">
            <a:avLst/>
          </a:prstGeom>
        </p:spPr>
        <p:txBody>
          <a:bodyPr wrap="square" lIns="0" tIns="0" rIns="0" bIns="0" rtlCol="0" anchor="t">
            <a:spAutoFit/>
          </a:bodyPr>
          <a:lstStyle/>
          <a:p>
            <a:pPr algn="ctr">
              <a:lnSpc>
                <a:spcPts val="7020"/>
              </a:lnSpc>
              <a:spcBef>
                <a:spcPct val="0"/>
              </a:spcBef>
            </a:pPr>
            <a:r>
              <a:rPr lang="en-US" sz="5400" spc="-135">
                <a:solidFill>
                  <a:srgbClr val="000000"/>
                </a:solidFill>
                <a:latin typeface="Cardo"/>
                <a:ea typeface="Cardo"/>
                <a:cs typeface="Cardo"/>
              </a:rPr>
              <a:t>Speech GAN</a:t>
            </a:r>
            <a:endParaRPr lang="en-US" sz="5400" spc="-135">
              <a:solidFill>
                <a:srgbClr val="000000"/>
              </a:solidFill>
              <a:latin typeface="Cardo" panose="020B0604020202020204" charset="-79"/>
              <a:ea typeface="Cardo" panose="020B0604020202020204" charset="-79"/>
              <a:cs typeface="Cardo" panose="020B0604020202020204" charset="-79"/>
            </a:endParaRPr>
          </a:p>
        </p:txBody>
      </p:sp>
      <p:sp>
        <p:nvSpPr>
          <p:cNvPr id="5" name="AutoShape 3">
            <a:extLst>
              <a:ext uri="{FF2B5EF4-FFF2-40B4-BE49-F238E27FC236}">
                <a16:creationId xmlns:a16="http://schemas.microsoft.com/office/drawing/2014/main" id="{1A536A31-EA34-4CBC-98E6-9AFA4CFB4789}"/>
              </a:ext>
            </a:extLst>
          </p:cNvPr>
          <p:cNvSpPr/>
          <p:nvPr/>
        </p:nvSpPr>
        <p:spPr>
          <a:xfrm flipH="1">
            <a:off x="18463258" y="4762"/>
            <a:ext cx="530503" cy="10287000"/>
          </a:xfrm>
          <a:prstGeom prst="rect">
            <a:avLst/>
          </a:prstGeom>
          <a:solidFill>
            <a:srgbClr val="598688"/>
          </a:solidFill>
        </p:spPr>
      </p:sp>
      <p:sp>
        <p:nvSpPr>
          <p:cNvPr id="6" name="AutoShape 2">
            <a:extLst>
              <a:ext uri="{FF2B5EF4-FFF2-40B4-BE49-F238E27FC236}">
                <a16:creationId xmlns:a16="http://schemas.microsoft.com/office/drawing/2014/main" id="{109AF50C-AECC-49FF-A1BD-F5D1A8EA59BF}"/>
              </a:ext>
            </a:extLst>
          </p:cNvPr>
          <p:cNvSpPr/>
          <p:nvPr/>
        </p:nvSpPr>
        <p:spPr>
          <a:xfrm flipH="1">
            <a:off x="18112740" y="4762"/>
            <a:ext cx="350520" cy="10287000"/>
          </a:xfrm>
          <a:prstGeom prst="rect">
            <a:avLst/>
          </a:prstGeom>
          <a:solidFill>
            <a:srgbClr val="C7C6C6"/>
          </a:solidFill>
        </p:spPr>
      </p:sp>
      <p:sp>
        <p:nvSpPr>
          <p:cNvPr id="8" name="TextBox 4">
            <a:extLst>
              <a:ext uri="{FF2B5EF4-FFF2-40B4-BE49-F238E27FC236}">
                <a16:creationId xmlns:a16="http://schemas.microsoft.com/office/drawing/2014/main" id="{E541C569-41FF-5A9B-B776-0573E607FB4C}"/>
              </a:ext>
            </a:extLst>
          </p:cNvPr>
          <p:cNvSpPr txBox="1"/>
          <p:nvPr/>
        </p:nvSpPr>
        <p:spPr>
          <a:xfrm>
            <a:off x="1028700" y="860947"/>
            <a:ext cx="8933631" cy="1177887"/>
          </a:xfrm>
          <a:prstGeom prst="rect">
            <a:avLst/>
          </a:prstGeom>
        </p:spPr>
        <p:txBody>
          <a:bodyPr wrap="square" lIns="0" tIns="0" rIns="0" bIns="0" rtlCol="0" anchor="t">
            <a:spAutoFit/>
          </a:bodyPr>
          <a:lstStyle/>
          <a:p>
            <a:pPr marL="457200" indent="-457200">
              <a:lnSpc>
                <a:spcPts val="4713"/>
              </a:lnSpc>
              <a:buFont typeface="Arial"/>
              <a:buChar char="•"/>
            </a:pPr>
            <a:endParaRPr lang="en-US" sz="3400" spc="-84">
              <a:solidFill>
                <a:srgbClr val="598688"/>
              </a:solidFill>
              <a:latin typeface="Cardo" panose="020B0604020202020204" charset="-79"/>
              <a:ea typeface="Cardo" panose="020B0604020202020204" charset="-79"/>
              <a:cs typeface="Cardo" panose="020B0604020202020204" charset="-79"/>
            </a:endParaRPr>
          </a:p>
          <a:p>
            <a:pPr marL="457200" indent="-457200">
              <a:lnSpc>
                <a:spcPts val="4713"/>
              </a:lnSpc>
              <a:buFont typeface="Arial"/>
              <a:buChar char="•"/>
            </a:pPr>
            <a:endParaRPr lang="en-US" sz="3200" spc="-84">
              <a:latin typeface="Cardo" panose="020B0604020202020204" charset="-79"/>
              <a:ea typeface="Cardo" panose="020B0604020202020204" charset="-79"/>
              <a:cs typeface="Cardo" panose="020B0604020202020204" charset="-79"/>
            </a:endParaRPr>
          </a:p>
        </p:txBody>
      </p:sp>
      <p:sp>
        <p:nvSpPr>
          <p:cNvPr id="17" name="TextBox 16">
            <a:extLst>
              <a:ext uri="{FF2B5EF4-FFF2-40B4-BE49-F238E27FC236}">
                <a16:creationId xmlns:a16="http://schemas.microsoft.com/office/drawing/2014/main" id="{986A7F7C-3DAA-9D32-7FD8-D933796AC750}"/>
              </a:ext>
            </a:extLst>
          </p:cNvPr>
          <p:cNvSpPr txBox="1"/>
          <p:nvPr/>
        </p:nvSpPr>
        <p:spPr>
          <a:xfrm>
            <a:off x="623842" y="1345197"/>
            <a:ext cx="17250480" cy="231601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nSpc>
                <a:spcPts val="4398"/>
              </a:lnSpc>
              <a:buFont typeface="Arial"/>
              <a:buChar char="•"/>
            </a:pPr>
            <a:r>
              <a:rPr lang="en-US" sz="2800">
                <a:latin typeface="Cardo"/>
                <a:ea typeface="+mn-lt"/>
                <a:cs typeface="+mn-lt"/>
              </a:rPr>
              <a:t>Objective functions used for the generator step in the model include an MRM loss to enhance mouth-audio </a:t>
            </a:r>
            <a:r>
              <a:rPr lang="en-US" sz="2800" err="1">
                <a:latin typeface="Cardo"/>
                <a:ea typeface="+mn-lt"/>
                <a:cs typeface="+mn-lt"/>
              </a:rPr>
              <a:t>synchronisation</a:t>
            </a:r>
            <a:r>
              <a:rPr lang="en-US" sz="2800">
                <a:latin typeface="Cardo"/>
                <a:ea typeface="+mn-lt"/>
                <a:cs typeface="+mn-lt"/>
              </a:rPr>
              <a:t>, an emotion discriminator loss to improve emotional expression, a frame discriminator loss to improve image quality, and a perceptual loss to improve picture quality. The complete objective function for the generator loss is a weighted sum of these components. </a:t>
            </a:r>
            <a:endParaRPr lang="en-US" sz="2800">
              <a:latin typeface="Calibri"/>
              <a:ea typeface="Cardo"/>
              <a:cs typeface="Calibri"/>
            </a:endParaRPr>
          </a:p>
        </p:txBody>
      </p:sp>
      <p:sp>
        <p:nvSpPr>
          <p:cNvPr id="7" name="TextBox 6">
            <a:extLst>
              <a:ext uri="{FF2B5EF4-FFF2-40B4-BE49-F238E27FC236}">
                <a16:creationId xmlns:a16="http://schemas.microsoft.com/office/drawing/2014/main" id="{947F9481-9CC4-D91D-8D3E-B8530B628EE7}"/>
              </a:ext>
            </a:extLst>
          </p:cNvPr>
          <p:cNvSpPr txBox="1"/>
          <p:nvPr/>
        </p:nvSpPr>
        <p:spPr>
          <a:xfrm>
            <a:off x="728662" y="5409194"/>
            <a:ext cx="15212785" cy="267765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2800">
                <a:latin typeface="Cardo"/>
                <a:ea typeface="Cardo"/>
                <a:cs typeface="Calibri"/>
              </a:rPr>
              <a:t>J</a:t>
            </a:r>
            <a:r>
              <a:rPr lang="en-US" sz="2800" baseline="-25000">
                <a:latin typeface="Cardo"/>
                <a:ea typeface="Cardo"/>
                <a:cs typeface="Calibri"/>
              </a:rPr>
              <a:t>GEN</a:t>
            </a:r>
            <a:r>
              <a:rPr lang="en-US" sz="2800">
                <a:latin typeface="Cardo"/>
                <a:ea typeface="Cardo"/>
                <a:cs typeface="Calibri"/>
              </a:rPr>
              <a:t> represents the Generator Loss</a:t>
            </a:r>
            <a:endParaRPr lang="en-US"/>
          </a:p>
          <a:p>
            <a:pPr marL="285750" indent="-285750">
              <a:buFont typeface="Arial"/>
              <a:buChar char="•"/>
            </a:pPr>
            <a:r>
              <a:rPr lang="en-US" sz="2800">
                <a:latin typeface="Cardo"/>
                <a:ea typeface="Cardo"/>
                <a:cs typeface="Calibri"/>
              </a:rPr>
              <a:t>L</a:t>
            </a:r>
            <a:r>
              <a:rPr lang="en-US" sz="2800" baseline="-25000">
                <a:latin typeface="Cardo"/>
                <a:ea typeface="Cardo"/>
                <a:cs typeface="Calibri"/>
              </a:rPr>
              <a:t>1</a:t>
            </a:r>
            <a:r>
              <a:rPr lang="en-US" sz="2800" baseline="30000">
                <a:latin typeface="Cardo"/>
                <a:ea typeface="Cardo"/>
                <a:cs typeface="Calibri"/>
              </a:rPr>
              <a:t>MRM</a:t>
            </a:r>
            <a:r>
              <a:rPr lang="en-US" sz="2800">
                <a:latin typeface="Cardo"/>
                <a:ea typeface="Cardo"/>
                <a:cs typeface="Calibri"/>
              </a:rPr>
              <a:t> represents the MRM Loss.</a:t>
            </a:r>
          </a:p>
          <a:p>
            <a:pPr marL="285750" indent="-285750">
              <a:buFont typeface="Arial"/>
              <a:buChar char="•"/>
            </a:pPr>
            <a:r>
              <a:rPr lang="en-US" sz="2800">
                <a:latin typeface="Cardo"/>
                <a:ea typeface="Cardo"/>
                <a:cs typeface="Calibri"/>
              </a:rPr>
              <a:t>L</a:t>
            </a:r>
            <a:r>
              <a:rPr lang="en-US" sz="2800" baseline="-25000">
                <a:latin typeface="Cardo"/>
                <a:ea typeface="Cardo"/>
                <a:cs typeface="Calibri"/>
              </a:rPr>
              <a:t>2</a:t>
            </a:r>
            <a:r>
              <a:rPr lang="en-US" sz="2800" baseline="30000">
                <a:latin typeface="Cardo"/>
                <a:ea typeface="Cardo"/>
                <a:cs typeface="Calibri"/>
              </a:rPr>
              <a:t>Perceptual</a:t>
            </a:r>
            <a:r>
              <a:rPr lang="en-US" sz="2800">
                <a:latin typeface="Cardo"/>
                <a:ea typeface="Cardo"/>
                <a:cs typeface="Calibri"/>
              </a:rPr>
              <a:t> is the Perceptual Loss.</a:t>
            </a:r>
            <a:endParaRPr lang="en-US">
              <a:latin typeface="Calibri"/>
              <a:ea typeface="Cardo"/>
              <a:cs typeface="Calibri"/>
            </a:endParaRPr>
          </a:p>
          <a:p>
            <a:pPr marL="285750" indent="-285750">
              <a:buFont typeface="Arial"/>
              <a:buChar char="•"/>
            </a:pPr>
            <a:r>
              <a:rPr lang="en-US" sz="2800">
                <a:latin typeface="Cardo"/>
                <a:ea typeface="Cardo"/>
                <a:cs typeface="Calibri"/>
              </a:rPr>
              <a:t>J</a:t>
            </a:r>
            <a:r>
              <a:rPr lang="en-US" sz="2800" baseline="-25000">
                <a:latin typeface="Cardo"/>
                <a:ea typeface="Cardo"/>
                <a:cs typeface="Calibri"/>
              </a:rPr>
              <a:t>FD</a:t>
            </a:r>
            <a:r>
              <a:rPr lang="en-US" sz="2800">
                <a:latin typeface="Cardo"/>
                <a:ea typeface="Cardo"/>
                <a:cs typeface="Calibri"/>
              </a:rPr>
              <a:t> is the Frame GAN Loss.</a:t>
            </a:r>
            <a:endParaRPr lang="en-US">
              <a:latin typeface="Calibri"/>
              <a:ea typeface="Cardo"/>
              <a:cs typeface="Calibri"/>
            </a:endParaRPr>
          </a:p>
          <a:p>
            <a:pPr marL="285750" indent="-285750">
              <a:buFont typeface="Arial"/>
              <a:buChar char="•"/>
            </a:pPr>
            <a:r>
              <a:rPr lang="en-US" sz="2800">
                <a:latin typeface="Cardo"/>
                <a:ea typeface="Cardo"/>
                <a:cs typeface="Calibri"/>
              </a:rPr>
              <a:t>J</a:t>
            </a:r>
            <a:r>
              <a:rPr lang="en-US" sz="2800" baseline="-25000">
                <a:latin typeface="Cardo"/>
                <a:ea typeface="Cardo"/>
                <a:cs typeface="Calibri"/>
              </a:rPr>
              <a:t>ED</a:t>
            </a:r>
            <a:r>
              <a:rPr lang="en-US" sz="2800">
                <a:latin typeface="Cardo"/>
                <a:ea typeface="Cardo"/>
                <a:cs typeface="Calibri"/>
              </a:rPr>
              <a:t> is the Emotional GAN Loss.</a:t>
            </a:r>
            <a:endParaRPr lang="en-US">
              <a:latin typeface="Calibri"/>
              <a:ea typeface="Cardo"/>
              <a:cs typeface="Calibri"/>
            </a:endParaRPr>
          </a:p>
          <a:p>
            <a:pPr marL="285750" indent="-285750">
              <a:buFont typeface="Arial"/>
              <a:buChar char="•"/>
            </a:pPr>
            <a:r>
              <a:rPr lang="en-US" sz="2800">
                <a:latin typeface="Cardo"/>
                <a:ea typeface="Cardo"/>
                <a:cs typeface="Calibri"/>
              </a:rPr>
              <a:t>α, β, </a:t>
            </a:r>
            <a:r>
              <a:rPr lang="el-GR" sz="2800">
                <a:latin typeface="Calibri"/>
                <a:ea typeface="Cardo"/>
                <a:cs typeface="Calibri"/>
              </a:rPr>
              <a:t>γ</a:t>
            </a:r>
            <a:r>
              <a:rPr lang="en-US" sz="2800">
                <a:latin typeface="Cardo"/>
                <a:ea typeface="Cardo"/>
                <a:cs typeface="Calibri"/>
              </a:rPr>
              <a:t> and </a:t>
            </a:r>
            <a:r>
              <a:rPr lang="el-GR" sz="2800">
                <a:latin typeface="Calibri"/>
                <a:ea typeface="Cardo"/>
                <a:cs typeface="Calibri"/>
              </a:rPr>
              <a:t>δ</a:t>
            </a:r>
            <a:r>
              <a:rPr lang="en-US" sz="2800">
                <a:latin typeface="Cardo"/>
                <a:ea typeface="Cardo"/>
                <a:cs typeface="Calibri"/>
              </a:rPr>
              <a:t> are the respective weights of each component.     </a:t>
            </a:r>
            <a:r>
              <a:rPr lang="en-US" sz="2800" baseline="-25000">
                <a:latin typeface="Cardo"/>
                <a:ea typeface="Cardo"/>
                <a:cs typeface="Calibri"/>
              </a:rPr>
              <a:t> </a:t>
            </a:r>
            <a:endParaRPr lang="en-US">
              <a:cs typeface="Calibri"/>
            </a:endParaRPr>
          </a:p>
        </p:txBody>
      </p:sp>
      <p:sp>
        <p:nvSpPr>
          <p:cNvPr id="9" name="TextBox 8">
            <a:extLst>
              <a:ext uri="{FF2B5EF4-FFF2-40B4-BE49-F238E27FC236}">
                <a16:creationId xmlns:a16="http://schemas.microsoft.com/office/drawing/2014/main" id="{9277C285-19AC-4C4E-9859-9B1F9023BDCE}"/>
              </a:ext>
            </a:extLst>
          </p:cNvPr>
          <p:cNvSpPr txBox="1"/>
          <p:nvPr/>
        </p:nvSpPr>
        <p:spPr>
          <a:xfrm>
            <a:off x="1028700" y="4022853"/>
            <a:ext cx="16374879" cy="584775"/>
          </a:xfrm>
          <a:prstGeom prst="rect">
            <a:avLst/>
          </a:prstGeom>
          <a:noFill/>
        </p:spPr>
        <p:txBody>
          <a:bodyPr wrap="square" lIns="91440" tIns="45720" rIns="91440" bIns="45720" rtlCol="0" anchor="t">
            <a:spAutoFit/>
          </a:bodyPr>
          <a:lstStyle/>
          <a:p>
            <a:pPr algn="ctr"/>
            <a:r>
              <a:rPr lang="en-US" sz="3200">
                <a:latin typeface="Cardo"/>
                <a:ea typeface="Cardo"/>
                <a:cs typeface="Cardo"/>
              </a:rPr>
              <a:t>J</a:t>
            </a:r>
            <a:r>
              <a:rPr lang="en-US" sz="2800" baseline="-25000">
                <a:latin typeface="Cardo"/>
                <a:ea typeface="Cardo"/>
                <a:cs typeface="Cardo"/>
              </a:rPr>
              <a:t>GEN</a:t>
            </a:r>
            <a:r>
              <a:rPr lang="en-US" sz="2800">
                <a:latin typeface="Cardo"/>
                <a:ea typeface="Cardo"/>
                <a:cs typeface="Cardo"/>
              </a:rPr>
              <a:t> = </a:t>
            </a:r>
            <a:r>
              <a:rPr lang="el-GR" sz="3200"/>
              <a:t>α</a:t>
            </a:r>
            <a:r>
              <a:rPr lang="en-US" sz="2800">
                <a:latin typeface="Cardo"/>
                <a:ea typeface="Cardo"/>
                <a:cs typeface="Cardo"/>
              </a:rPr>
              <a:t>L</a:t>
            </a:r>
            <a:r>
              <a:rPr lang="en-US" sz="2800" baseline="-25000">
                <a:latin typeface="Cardo"/>
                <a:ea typeface="Cardo"/>
                <a:cs typeface="Cardo"/>
              </a:rPr>
              <a:t>1</a:t>
            </a:r>
            <a:r>
              <a:rPr lang="en-US" sz="2800" baseline="30000">
                <a:latin typeface="Cardo"/>
                <a:ea typeface="Cardo"/>
                <a:cs typeface="Cardo"/>
              </a:rPr>
              <a:t>MRM </a:t>
            </a:r>
            <a:r>
              <a:rPr lang="en-US" sz="2800">
                <a:latin typeface="Cardo"/>
                <a:ea typeface="Cardo"/>
                <a:cs typeface="Cardo"/>
              </a:rPr>
              <a:t>+ </a:t>
            </a:r>
            <a:r>
              <a:rPr lang="el-GR" sz="2800"/>
              <a:t>β</a:t>
            </a:r>
            <a:r>
              <a:rPr lang="en-US" sz="2800">
                <a:latin typeface="Cardo"/>
                <a:ea typeface="Cardo"/>
                <a:cs typeface="Cardo"/>
              </a:rPr>
              <a:t>L</a:t>
            </a:r>
            <a:r>
              <a:rPr lang="en-US" sz="2800" baseline="-25000">
                <a:latin typeface="Cardo"/>
                <a:ea typeface="Cardo"/>
                <a:cs typeface="Cardo"/>
              </a:rPr>
              <a:t>2</a:t>
            </a:r>
            <a:r>
              <a:rPr lang="en-US" sz="2800" baseline="30000">
                <a:latin typeface="Cardo"/>
                <a:ea typeface="Cardo"/>
                <a:cs typeface="Cardo"/>
              </a:rPr>
              <a:t>Perceptual</a:t>
            </a:r>
            <a:r>
              <a:rPr lang="en-US" sz="2800">
                <a:latin typeface="Cardo"/>
                <a:ea typeface="Cardo"/>
                <a:cs typeface="Cardo"/>
              </a:rPr>
              <a:t> +</a:t>
            </a:r>
            <a:r>
              <a:rPr lang="el-GR" sz="2800"/>
              <a:t>γ</a:t>
            </a:r>
            <a:r>
              <a:rPr lang="en-US" sz="2800">
                <a:latin typeface="Cardo"/>
                <a:ea typeface="Cardo"/>
                <a:cs typeface="Cardo"/>
              </a:rPr>
              <a:t> J</a:t>
            </a:r>
            <a:r>
              <a:rPr lang="en-US" sz="2800" baseline="-25000">
                <a:latin typeface="Cardo"/>
                <a:ea typeface="Cardo"/>
                <a:cs typeface="Cardo"/>
              </a:rPr>
              <a:t>FD</a:t>
            </a:r>
            <a:r>
              <a:rPr lang="en-US" sz="2800">
                <a:latin typeface="Cardo"/>
                <a:ea typeface="Cardo"/>
                <a:cs typeface="Cardo"/>
              </a:rPr>
              <a:t> + </a:t>
            </a:r>
            <a:r>
              <a:rPr lang="el-GR" sz="2800"/>
              <a:t>δ</a:t>
            </a:r>
            <a:r>
              <a:rPr lang="en-US" sz="2800">
                <a:latin typeface="Cardo"/>
                <a:ea typeface="Cardo"/>
                <a:cs typeface="Cardo"/>
              </a:rPr>
              <a:t>J</a:t>
            </a:r>
            <a:r>
              <a:rPr lang="en-US" sz="2800" baseline="-25000">
                <a:latin typeface="Cardo"/>
                <a:ea typeface="Cardo"/>
                <a:cs typeface="Cardo"/>
              </a:rPr>
              <a:t>ED</a:t>
            </a:r>
            <a:r>
              <a:rPr lang="en-US" sz="2800">
                <a:latin typeface="Cardo"/>
                <a:ea typeface="Cardo"/>
                <a:cs typeface="Cardo"/>
              </a:rPr>
              <a:t> </a:t>
            </a:r>
            <a:endParaRPr lang="en-US" sz="3200">
              <a:latin typeface="Cardo"/>
              <a:ea typeface="Cardo"/>
              <a:cs typeface="Cardo"/>
            </a:endParaRPr>
          </a:p>
        </p:txBody>
      </p:sp>
      <p:sp>
        <p:nvSpPr>
          <p:cNvPr id="11" name="Footer Placeholder 10">
            <a:extLst>
              <a:ext uri="{FF2B5EF4-FFF2-40B4-BE49-F238E27FC236}">
                <a16:creationId xmlns:a16="http://schemas.microsoft.com/office/drawing/2014/main" id="{A408D489-8CFF-47CF-AB80-195A22FD847D}"/>
              </a:ext>
            </a:extLst>
          </p:cNvPr>
          <p:cNvSpPr>
            <a:spLocks noGrp="1"/>
          </p:cNvSpPr>
          <p:nvPr>
            <p:ph type="ftr" sz="quarter" idx="11"/>
          </p:nvPr>
        </p:nvSpPr>
        <p:spPr>
          <a:xfrm>
            <a:off x="15020037" y="9652266"/>
            <a:ext cx="2895600" cy="365125"/>
          </a:xfrm>
        </p:spPr>
        <p:txBody>
          <a:bodyPr/>
          <a:lstStyle/>
          <a:p>
            <a:r>
              <a:rPr lang="fr-FR" sz="1600">
                <a:solidFill>
                  <a:schemeClr val="tx1"/>
                </a:solidFill>
                <a:latin typeface="Cardo" panose="020B0604020202020204" charset="-79"/>
                <a:ea typeface="Cardo" panose="020B0604020202020204" charset="-79"/>
                <a:cs typeface="Cardo" panose="020B0604020202020204" charset="-79"/>
              </a:rPr>
              <a:t>Ref (Eskimez et al., 2022) [1]</a:t>
            </a:r>
            <a:endParaRPr lang="en-US" sz="1600">
              <a:solidFill>
                <a:schemeClr val="tx1"/>
              </a:solidFill>
              <a:latin typeface="Cardo" panose="020B0604020202020204" charset="-79"/>
              <a:ea typeface="Cardo" panose="020B0604020202020204" charset="-79"/>
              <a:cs typeface="Cardo" panose="020B0604020202020204" charset="-79"/>
            </a:endParaRPr>
          </a:p>
        </p:txBody>
      </p:sp>
    </p:spTree>
    <p:extLst>
      <p:ext uri="{BB962C8B-B14F-4D97-AF65-F5344CB8AC3E}">
        <p14:creationId xmlns:p14="http://schemas.microsoft.com/office/powerpoint/2010/main" val="16431672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1F0F0"/>
        </a:solidFill>
        <a:effectLst/>
      </p:bgPr>
    </p:bg>
    <p:spTree>
      <p:nvGrpSpPr>
        <p:cNvPr id="1" name=""/>
        <p:cNvGrpSpPr/>
        <p:nvPr/>
      </p:nvGrpSpPr>
      <p:grpSpPr>
        <a:xfrm>
          <a:off x="0" y="0"/>
          <a:ext cx="0" cy="0"/>
          <a:chOff x="0" y="0"/>
          <a:chExt cx="0" cy="0"/>
        </a:xfrm>
      </p:grpSpPr>
      <p:sp>
        <p:nvSpPr>
          <p:cNvPr id="2" name="TextBox 2"/>
          <p:cNvSpPr txBox="1"/>
          <p:nvPr/>
        </p:nvSpPr>
        <p:spPr>
          <a:xfrm>
            <a:off x="-440999" y="290120"/>
            <a:ext cx="18364200" cy="874395"/>
          </a:xfrm>
          <a:prstGeom prst="rect">
            <a:avLst/>
          </a:prstGeom>
        </p:spPr>
        <p:txBody>
          <a:bodyPr wrap="square" lIns="0" tIns="0" rIns="0" bIns="0" rtlCol="0" anchor="t">
            <a:spAutoFit/>
          </a:bodyPr>
          <a:lstStyle/>
          <a:p>
            <a:pPr algn="ctr">
              <a:lnSpc>
                <a:spcPts val="7020"/>
              </a:lnSpc>
              <a:spcBef>
                <a:spcPct val="0"/>
              </a:spcBef>
            </a:pPr>
            <a:r>
              <a:rPr lang="en-US" sz="5400" spc="-135">
                <a:solidFill>
                  <a:srgbClr val="000000"/>
                </a:solidFill>
                <a:latin typeface="Cardo"/>
              </a:rPr>
              <a:t>Block Diagram of the Original Architecture</a:t>
            </a:r>
          </a:p>
        </p:txBody>
      </p:sp>
      <p:sp>
        <p:nvSpPr>
          <p:cNvPr id="8" name="AutoShape 3">
            <a:extLst>
              <a:ext uri="{FF2B5EF4-FFF2-40B4-BE49-F238E27FC236}">
                <a16:creationId xmlns:a16="http://schemas.microsoft.com/office/drawing/2014/main" id="{8498F894-C7AA-4AC8-9064-C9F6D2082E83}"/>
              </a:ext>
            </a:extLst>
          </p:cNvPr>
          <p:cNvSpPr/>
          <p:nvPr/>
        </p:nvSpPr>
        <p:spPr>
          <a:xfrm flipH="1">
            <a:off x="17800319" y="0"/>
            <a:ext cx="530503" cy="10287000"/>
          </a:xfrm>
          <a:prstGeom prst="rect">
            <a:avLst/>
          </a:prstGeom>
          <a:solidFill>
            <a:srgbClr val="598688"/>
          </a:solidFill>
        </p:spPr>
      </p:sp>
      <p:sp>
        <p:nvSpPr>
          <p:cNvPr id="9" name="AutoShape 2">
            <a:extLst>
              <a:ext uri="{FF2B5EF4-FFF2-40B4-BE49-F238E27FC236}">
                <a16:creationId xmlns:a16="http://schemas.microsoft.com/office/drawing/2014/main" id="{CCF467AE-9BE1-4CC6-9525-892C11C0BCD9}"/>
              </a:ext>
            </a:extLst>
          </p:cNvPr>
          <p:cNvSpPr/>
          <p:nvPr/>
        </p:nvSpPr>
        <p:spPr>
          <a:xfrm flipH="1">
            <a:off x="17449801" y="0"/>
            <a:ext cx="350520" cy="10287000"/>
          </a:xfrm>
          <a:prstGeom prst="rect">
            <a:avLst/>
          </a:prstGeom>
          <a:solidFill>
            <a:srgbClr val="C7C6C6"/>
          </a:solidFill>
        </p:spPr>
      </p:sp>
      <p:pic>
        <p:nvPicPr>
          <p:cNvPr id="7" name="Google Shape;306;p20">
            <a:extLst>
              <a:ext uri="{FF2B5EF4-FFF2-40B4-BE49-F238E27FC236}">
                <a16:creationId xmlns:a16="http://schemas.microsoft.com/office/drawing/2014/main" id="{4CA3D8F0-F215-4A81-AEB4-292EFA372284}"/>
              </a:ext>
            </a:extLst>
          </p:cNvPr>
          <p:cNvPicPr preferRelativeResize="0"/>
          <p:nvPr/>
        </p:nvPicPr>
        <p:blipFill rotWithShape="1">
          <a:blip r:embed="rId2">
            <a:alphaModFix/>
          </a:blip>
          <a:srcRect l="3661" t="5466" r="2669"/>
          <a:stretch/>
        </p:blipFill>
        <p:spPr>
          <a:xfrm>
            <a:off x="10653221" y="3257264"/>
            <a:ext cx="1078752" cy="562691"/>
          </a:xfrm>
          <a:prstGeom prst="rect">
            <a:avLst/>
          </a:prstGeom>
          <a:noFill/>
          <a:ln>
            <a:noFill/>
          </a:ln>
        </p:spPr>
      </p:pic>
      <p:cxnSp>
        <p:nvCxnSpPr>
          <p:cNvPr id="11" name="Google Shape;308;p20">
            <a:extLst>
              <a:ext uri="{FF2B5EF4-FFF2-40B4-BE49-F238E27FC236}">
                <a16:creationId xmlns:a16="http://schemas.microsoft.com/office/drawing/2014/main" id="{7C5C23CB-43B2-4DF6-92F3-C5A012B87579}"/>
              </a:ext>
            </a:extLst>
          </p:cNvPr>
          <p:cNvCxnSpPr>
            <a:stCxn id="39" idx="0"/>
            <a:endCxn id="16" idx="2"/>
          </p:cNvCxnSpPr>
          <p:nvPr/>
        </p:nvCxnSpPr>
        <p:spPr>
          <a:xfrm rot="5400000" flipH="1">
            <a:off x="10175304" y="5453870"/>
            <a:ext cx="2562750" cy="512100"/>
          </a:xfrm>
          <a:prstGeom prst="bentConnector3">
            <a:avLst>
              <a:gd name="adj1" fmla="val 49996"/>
            </a:avLst>
          </a:prstGeom>
          <a:noFill/>
          <a:ln w="9525" cap="flat" cmpd="sng">
            <a:solidFill>
              <a:schemeClr val="accent1"/>
            </a:solidFill>
            <a:prstDash val="solid"/>
            <a:round/>
            <a:headEnd type="none" w="sm" len="sm"/>
            <a:tailEnd type="triangle" w="med" len="med"/>
          </a:ln>
        </p:spPr>
      </p:cxnSp>
      <p:sp>
        <p:nvSpPr>
          <p:cNvPr id="12" name="Google Shape;311;p20">
            <a:extLst>
              <a:ext uri="{FF2B5EF4-FFF2-40B4-BE49-F238E27FC236}">
                <a16:creationId xmlns:a16="http://schemas.microsoft.com/office/drawing/2014/main" id="{A3D431C6-EBD0-440E-9526-4F48E582B802}"/>
              </a:ext>
            </a:extLst>
          </p:cNvPr>
          <p:cNvSpPr/>
          <p:nvPr/>
        </p:nvSpPr>
        <p:spPr>
          <a:xfrm rot="16200000">
            <a:off x="4420918" y="2363451"/>
            <a:ext cx="1438013" cy="1890699"/>
          </a:xfrm>
          <a:prstGeom prst="flowChartManualOperation">
            <a:avLst/>
          </a:prstGeom>
          <a:gradFill>
            <a:gsLst>
              <a:gs pos="0">
                <a:srgbClr val="EEE6C7"/>
              </a:gs>
              <a:gs pos="50000">
                <a:srgbClr val="F3EEDB"/>
              </a:gs>
              <a:gs pos="100000">
                <a:srgbClr val="F9F6EC"/>
              </a:gs>
            </a:gsLst>
            <a:path path="circle">
              <a:fillToRect r="100000" b="100000"/>
            </a:path>
            <a:tileRect l="-100000" t="-100000"/>
          </a:gradFill>
          <a:ln w="9525" cap="flat" cmpd="sng">
            <a:solidFill>
              <a:schemeClr val="accent3"/>
            </a:solidFill>
            <a:prstDash val="solid"/>
            <a:round/>
            <a:headEnd type="none" w="sm" len="sm"/>
            <a:tailEnd type="none" w="sm" len="sm"/>
          </a:ln>
        </p:spPr>
        <p:txBody>
          <a:bodyPr spcFirstLastPara="1" wrap="square" lIns="137138" tIns="68550" rIns="137138" bIns="68550" anchor="ctr" anchorCtr="0">
            <a:noAutofit/>
          </a:bodyPr>
          <a:lstStyle/>
          <a:p>
            <a:pPr algn="ctr"/>
            <a:endParaRPr sz="2700">
              <a:solidFill>
                <a:schemeClr val="dk1"/>
              </a:solidFill>
              <a:latin typeface="Quicksand"/>
              <a:ea typeface="Quicksand"/>
              <a:cs typeface="Quicksand"/>
              <a:sym typeface="Quicksand"/>
            </a:endParaRPr>
          </a:p>
        </p:txBody>
      </p:sp>
      <p:sp>
        <p:nvSpPr>
          <p:cNvPr id="13" name="Google Shape;312;p20">
            <a:extLst>
              <a:ext uri="{FF2B5EF4-FFF2-40B4-BE49-F238E27FC236}">
                <a16:creationId xmlns:a16="http://schemas.microsoft.com/office/drawing/2014/main" id="{2FC15D62-AAD4-49F3-A3FA-148B2EF7373A}"/>
              </a:ext>
            </a:extLst>
          </p:cNvPr>
          <p:cNvSpPr/>
          <p:nvPr/>
        </p:nvSpPr>
        <p:spPr>
          <a:xfrm rot="16200000">
            <a:off x="4420918" y="6459986"/>
            <a:ext cx="1438013" cy="1890699"/>
          </a:xfrm>
          <a:prstGeom prst="flowChartManualOperation">
            <a:avLst/>
          </a:prstGeom>
          <a:gradFill>
            <a:gsLst>
              <a:gs pos="0">
                <a:srgbClr val="CDD5D9"/>
              </a:gs>
              <a:gs pos="50000">
                <a:srgbClr val="DFE4E6"/>
              </a:gs>
              <a:gs pos="100000">
                <a:srgbClr val="EFF1F2"/>
              </a:gs>
            </a:gsLst>
            <a:path path="circle">
              <a:fillToRect l="100000" b="100000"/>
            </a:path>
            <a:tileRect t="-100000" r="-100000"/>
          </a:gradFill>
          <a:ln w="9525" cap="flat" cmpd="sng">
            <a:solidFill>
              <a:schemeClr val="accent6"/>
            </a:solidFill>
            <a:prstDash val="solid"/>
            <a:round/>
            <a:headEnd type="none" w="sm" len="sm"/>
            <a:tailEnd type="none" w="sm" len="sm"/>
          </a:ln>
        </p:spPr>
        <p:txBody>
          <a:bodyPr spcFirstLastPara="1" wrap="square" lIns="137138" tIns="68550" rIns="137138" bIns="68550" anchor="ctr" anchorCtr="0">
            <a:noAutofit/>
          </a:bodyPr>
          <a:lstStyle/>
          <a:p>
            <a:pPr algn="ctr"/>
            <a:endParaRPr sz="2700">
              <a:solidFill>
                <a:schemeClr val="dk1"/>
              </a:solidFill>
              <a:latin typeface="Quicksand"/>
              <a:ea typeface="Quicksand"/>
              <a:cs typeface="Quicksand"/>
              <a:sym typeface="Quicksand"/>
            </a:endParaRPr>
          </a:p>
        </p:txBody>
      </p:sp>
      <p:sp>
        <p:nvSpPr>
          <p:cNvPr id="14" name="Google Shape;313;p20">
            <a:extLst>
              <a:ext uri="{FF2B5EF4-FFF2-40B4-BE49-F238E27FC236}">
                <a16:creationId xmlns:a16="http://schemas.microsoft.com/office/drawing/2014/main" id="{B7331124-8E81-4990-A521-160A46F896B7}"/>
              </a:ext>
            </a:extLst>
          </p:cNvPr>
          <p:cNvSpPr/>
          <p:nvPr/>
        </p:nvSpPr>
        <p:spPr>
          <a:xfrm rot="16200000">
            <a:off x="4420918" y="4411719"/>
            <a:ext cx="1438013" cy="1890699"/>
          </a:xfrm>
          <a:prstGeom prst="flowChartManualOperation">
            <a:avLst/>
          </a:prstGeom>
          <a:gradFill>
            <a:gsLst>
              <a:gs pos="0">
                <a:srgbClr val="86837E"/>
              </a:gs>
              <a:gs pos="50000">
                <a:srgbClr val="C2BEB7"/>
              </a:gs>
              <a:gs pos="100000">
                <a:srgbClr val="E8E4DB"/>
              </a:gs>
            </a:gsLst>
            <a:lin ang="5400000" scaled="0"/>
          </a:gradFill>
          <a:ln w="12700" cap="flat" cmpd="sng">
            <a:solidFill>
              <a:srgbClr val="717F84"/>
            </a:solidFill>
            <a:prstDash val="solid"/>
            <a:round/>
            <a:headEnd type="none" w="sm" len="sm"/>
            <a:tailEnd type="none" w="sm" len="sm"/>
          </a:ln>
        </p:spPr>
        <p:txBody>
          <a:bodyPr spcFirstLastPara="1" wrap="square" lIns="137138" tIns="68550" rIns="137138" bIns="68550" anchor="ctr" anchorCtr="0">
            <a:noAutofit/>
          </a:bodyPr>
          <a:lstStyle/>
          <a:p>
            <a:pPr algn="ctr"/>
            <a:endParaRPr sz="2700">
              <a:solidFill>
                <a:schemeClr val="lt1"/>
              </a:solidFill>
              <a:latin typeface="Quicksand"/>
              <a:ea typeface="Quicksand"/>
              <a:cs typeface="Quicksand"/>
              <a:sym typeface="Quicksand"/>
            </a:endParaRPr>
          </a:p>
        </p:txBody>
      </p:sp>
      <p:sp>
        <p:nvSpPr>
          <p:cNvPr id="15" name="Google Shape;314;p20">
            <a:extLst>
              <a:ext uri="{FF2B5EF4-FFF2-40B4-BE49-F238E27FC236}">
                <a16:creationId xmlns:a16="http://schemas.microsoft.com/office/drawing/2014/main" id="{116DE379-1C3D-4ABA-B867-9B349C077375}"/>
              </a:ext>
            </a:extLst>
          </p:cNvPr>
          <p:cNvSpPr/>
          <p:nvPr/>
        </p:nvSpPr>
        <p:spPr>
          <a:xfrm rot="5400000">
            <a:off x="6786287" y="5102169"/>
            <a:ext cx="2335448" cy="2058291"/>
          </a:xfrm>
          <a:prstGeom prst="flowChartManualOperation">
            <a:avLst/>
          </a:prstGeom>
          <a:gradFill>
            <a:gsLst>
              <a:gs pos="0">
                <a:srgbClr val="979AAF"/>
              </a:gs>
              <a:gs pos="50000">
                <a:srgbClr val="C0C2CD"/>
              </a:gs>
              <a:gs pos="100000">
                <a:srgbClr val="E1E1E5"/>
              </a:gs>
            </a:gsLst>
            <a:lin ang="5400000" scaled="0"/>
          </a:gradFill>
          <a:ln w="9525" cap="flat" cmpd="sng">
            <a:solidFill>
              <a:schemeClr val="dk1"/>
            </a:solidFill>
            <a:prstDash val="solid"/>
            <a:round/>
            <a:headEnd type="none" w="sm" len="sm"/>
            <a:tailEnd type="none" w="sm" len="sm"/>
          </a:ln>
        </p:spPr>
        <p:txBody>
          <a:bodyPr spcFirstLastPara="1" wrap="square" lIns="137138" tIns="68550" rIns="137138" bIns="68550" anchor="ctr" anchorCtr="0">
            <a:noAutofit/>
          </a:bodyPr>
          <a:lstStyle/>
          <a:p>
            <a:pPr algn="ctr"/>
            <a:endParaRPr sz="2700">
              <a:solidFill>
                <a:schemeClr val="dk1"/>
              </a:solidFill>
              <a:latin typeface="Quicksand"/>
              <a:ea typeface="Quicksand"/>
              <a:cs typeface="Quicksand"/>
              <a:sym typeface="Quicksand"/>
            </a:endParaRPr>
          </a:p>
        </p:txBody>
      </p:sp>
      <p:sp>
        <p:nvSpPr>
          <p:cNvPr id="16" name="Google Shape;310;p20">
            <a:extLst>
              <a:ext uri="{FF2B5EF4-FFF2-40B4-BE49-F238E27FC236}">
                <a16:creationId xmlns:a16="http://schemas.microsoft.com/office/drawing/2014/main" id="{DEEE999A-900F-4924-83F1-D9E2A37A73A5}"/>
              </a:ext>
            </a:extLst>
          </p:cNvPr>
          <p:cNvSpPr/>
          <p:nvPr/>
        </p:nvSpPr>
        <p:spPr>
          <a:xfrm>
            <a:off x="9826705" y="2748903"/>
            <a:ext cx="2747585" cy="1679862"/>
          </a:xfrm>
          <a:prstGeom prst="roundRect">
            <a:avLst>
              <a:gd name="adj" fmla="val 16667"/>
            </a:avLst>
          </a:prstGeom>
          <a:gradFill>
            <a:gsLst>
              <a:gs pos="0">
                <a:srgbClr val="A1A9AD"/>
              </a:gs>
              <a:gs pos="50000">
                <a:srgbClr val="C5CACC"/>
              </a:gs>
              <a:gs pos="100000">
                <a:srgbClr val="E3E5E5"/>
              </a:gs>
            </a:gsLst>
            <a:lin ang="5400000" scaled="0"/>
          </a:gradFill>
          <a:ln w="12700" cap="flat" cmpd="sng">
            <a:solidFill>
              <a:srgbClr val="B37615"/>
            </a:solidFill>
            <a:prstDash val="solid"/>
            <a:round/>
            <a:headEnd type="none" w="sm" len="sm"/>
            <a:tailEnd type="none" w="sm" len="sm"/>
          </a:ln>
        </p:spPr>
        <p:txBody>
          <a:bodyPr spcFirstLastPara="1" wrap="square" lIns="137138" tIns="68550" rIns="137138" bIns="68550" anchor="ctr" anchorCtr="0">
            <a:noAutofit/>
          </a:bodyPr>
          <a:lstStyle/>
          <a:p>
            <a:pPr algn="ctr"/>
            <a:endParaRPr sz="2700">
              <a:solidFill>
                <a:schemeClr val="lt1"/>
              </a:solidFill>
              <a:latin typeface="Quicksand"/>
              <a:ea typeface="Quicksand"/>
              <a:cs typeface="Quicksand"/>
              <a:sym typeface="Quicksand"/>
            </a:endParaRPr>
          </a:p>
        </p:txBody>
      </p:sp>
      <p:sp>
        <p:nvSpPr>
          <p:cNvPr id="17" name="Google Shape;315;p20">
            <a:extLst>
              <a:ext uri="{FF2B5EF4-FFF2-40B4-BE49-F238E27FC236}">
                <a16:creationId xmlns:a16="http://schemas.microsoft.com/office/drawing/2014/main" id="{CF8643C2-DC1A-46FF-8138-9C5BFC8E4D1D}"/>
              </a:ext>
            </a:extLst>
          </p:cNvPr>
          <p:cNvSpPr/>
          <p:nvPr/>
        </p:nvSpPr>
        <p:spPr>
          <a:xfrm>
            <a:off x="9826705" y="8099505"/>
            <a:ext cx="2747585" cy="1679862"/>
          </a:xfrm>
          <a:prstGeom prst="roundRect">
            <a:avLst>
              <a:gd name="adj" fmla="val 16667"/>
            </a:avLst>
          </a:prstGeom>
          <a:gradFill>
            <a:gsLst>
              <a:gs pos="0">
                <a:srgbClr val="DCDFCD"/>
              </a:gs>
              <a:gs pos="50000">
                <a:srgbClr val="E8EADE"/>
              </a:gs>
              <a:gs pos="100000">
                <a:srgbClr val="F2F3EF"/>
              </a:gs>
            </a:gsLst>
            <a:lin ang="5400000" scaled="0"/>
          </a:gradFill>
          <a:ln w="12700" cap="flat" cmpd="sng">
            <a:solidFill>
              <a:srgbClr val="B37615"/>
            </a:solidFill>
            <a:prstDash val="solid"/>
            <a:round/>
            <a:headEnd type="none" w="sm" len="sm"/>
            <a:tailEnd type="none" w="sm" len="sm"/>
          </a:ln>
        </p:spPr>
        <p:txBody>
          <a:bodyPr spcFirstLastPara="1" wrap="square" lIns="137138" tIns="68550" rIns="137138" bIns="68550" anchor="ctr" anchorCtr="0">
            <a:noAutofit/>
          </a:bodyPr>
          <a:lstStyle/>
          <a:p>
            <a:pPr algn="ctr"/>
            <a:endParaRPr sz="2700">
              <a:solidFill>
                <a:schemeClr val="lt1"/>
              </a:solidFill>
              <a:latin typeface="Quicksand"/>
              <a:ea typeface="Quicksand"/>
              <a:cs typeface="Quicksand"/>
              <a:sym typeface="Quicksand"/>
            </a:endParaRPr>
          </a:p>
        </p:txBody>
      </p:sp>
      <p:sp>
        <p:nvSpPr>
          <p:cNvPr id="18" name="Google Shape;316;p20">
            <a:extLst>
              <a:ext uri="{FF2B5EF4-FFF2-40B4-BE49-F238E27FC236}">
                <a16:creationId xmlns:a16="http://schemas.microsoft.com/office/drawing/2014/main" id="{0AEF71C0-8CEA-4B9E-B45C-F354F601388E}"/>
              </a:ext>
            </a:extLst>
          </p:cNvPr>
          <p:cNvSpPr/>
          <p:nvPr/>
        </p:nvSpPr>
        <p:spPr>
          <a:xfrm>
            <a:off x="14261390" y="4932602"/>
            <a:ext cx="1889741" cy="3029697"/>
          </a:xfrm>
          <a:prstGeom prst="flowChartMagneticDisk">
            <a:avLst/>
          </a:prstGeom>
          <a:gradFill>
            <a:gsLst>
              <a:gs pos="0">
                <a:srgbClr val="81D2FF"/>
              </a:gs>
              <a:gs pos="50000">
                <a:srgbClr val="B3E1FF"/>
              </a:gs>
              <a:gs pos="100000">
                <a:srgbClr val="DAEFFF"/>
              </a:gs>
            </a:gsLst>
            <a:lin ang="5400000" scaled="0"/>
          </a:gradFill>
          <a:ln w="12700" cap="flat" cmpd="sng">
            <a:solidFill>
              <a:srgbClr val="B37615"/>
            </a:solidFill>
            <a:prstDash val="solid"/>
            <a:round/>
            <a:headEnd type="none" w="sm" len="sm"/>
            <a:tailEnd type="none" w="sm" len="sm"/>
          </a:ln>
        </p:spPr>
        <p:txBody>
          <a:bodyPr spcFirstLastPara="1" wrap="square" lIns="137138" tIns="68550" rIns="137138" bIns="68550" anchor="ctr" anchorCtr="0">
            <a:noAutofit/>
          </a:bodyPr>
          <a:lstStyle/>
          <a:p>
            <a:pPr algn="ctr"/>
            <a:endParaRPr sz="2700">
              <a:solidFill>
                <a:schemeClr val="lt1"/>
              </a:solidFill>
              <a:latin typeface="Quicksand"/>
              <a:ea typeface="Quicksand"/>
              <a:cs typeface="Quicksand"/>
              <a:sym typeface="Quicksand"/>
            </a:endParaRPr>
          </a:p>
        </p:txBody>
      </p:sp>
      <p:sp>
        <p:nvSpPr>
          <p:cNvPr id="19" name="Google Shape;317;p20">
            <a:extLst>
              <a:ext uri="{FF2B5EF4-FFF2-40B4-BE49-F238E27FC236}">
                <a16:creationId xmlns:a16="http://schemas.microsoft.com/office/drawing/2014/main" id="{B804DA56-2040-465E-977A-E52E5DF6E965}"/>
              </a:ext>
            </a:extLst>
          </p:cNvPr>
          <p:cNvSpPr txBox="1"/>
          <p:nvPr/>
        </p:nvSpPr>
        <p:spPr>
          <a:xfrm>
            <a:off x="14750816" y="6267926"/>
            <a:ext cx="1400315" cy="969436"/>
          </a:xfrm>
          <a:prstGeom prst="rect">
            <a:avLst/>
          </a:prstGeom>
          <a:noFill/>
          <a:ln>
            <a:noFill/>
          </a:ln>
        </p:spPr>
        <p:txBody>
          <a:bodyPr spcFirstLastPara="1" wrap="square" lIns="137138" tIns="68550" rIns="137138" bIns="68550" anchor="t" anchorCtr="0">
            <a:spAutoFit/>
          </a:bodyPr>
          <a:lstStyle/>
          <a:p>
            <a:r>
              <a:rPr lang="en-IN" sz="2700">
                <a:solidFill>
                  <a:schemeClr val="dk1"/>
                </a:solidFill>
                <a:latin typeface="Quicksand"/>
                <a:ea typeface="Quicksand"/>
                <a:cs typeface="Quicksand"/>
                <a:sym typeface="Quicksand"/>
              </a:rPr>
              <a:t>Real </a:t>
            </a:r>
            <a:endParaRPr sz="2700"/>
          </a:p>
          <a:p>
            <a:r>
              <a:rPr lang="en-IN" sz="2700">
                <a:solidFill>
                  <a:schemeClr val="dk1"/>
                </a:solidFill>
                <a:latin typeface="Quicksand"/>
                <a:ea typeface="Quicksand"/>
                <a:cs typeface="Quicksand"/>
                <a:sym typeface="Quicksand"/>
              </a:rPr>
              <a:t>Data</a:t>
            </a:r>
            <a:endParaRPr sz="2700"/>
          </a:p>
        </p:txBody>
      </p:sp>
      <p:sp>
        <p:nvSpPr>
          <p:cNvPr id="20" name="Google Shape;318;p20">
            <a:extLst>
              <a:ext uri="{FF2B5EF4-FFF2-40B4-BE49-F238E27FC236}">
                <a16:creationId xmlns:a16="http://schemas.microsoft.com/office/drawing/2014/main" id="{5C15D777-E737-4F46-9ED7-0F013510C038}"/>
              </a:ext>
            </a:extLst>
          </p:cNvPr>
          <p:cNvSpPr txBox="1"/>
          <p:nvPr/>
        </p:nvSpPr>
        <p:spPr>
          <a:xfrm>
            <a:off x="9942240" y="2998971"/>
            <a:ext cx="2325342" cy="877103"/>
          </a:xfrm>
          <a:prstGeom prst="rect">
            <a:avLst/>
          </a:prstGeom>
          <a:noFill/>
          <a:ln>
            <a:noFill/>
          </a:ln>
        </p:spPr>
        <p:txBody>
          <a:bodyPr spcFirstLastPara="1" wrap="square" lIns="137138" tIns="68550" rIns="137138" bIns="68550" anchor="t" anchorCtr="0">
            <a:spAutoFit/>
          </a:bodyPr>
          <a:lstStyle/>
          <a:p>
            <a:r>
              <a:rPr lang="en-IN" sz="2400">
                <a:solidFill>
                  <a:schemeClr val="dk1"/>
                </a:solidFill>
                <a:latin typeface="Quicksand"/>
                <a:ea typeface="Quicksand"/>
                <a:cs typeface="Quicksand"/>
                <a:sym typeface="Quicksand"/>
              </a:rPr>
              <a:t>Frame Discriminator</a:t>
            </a:r>
            <a:endParaRPr sz="2700"/>
          </a:p>
        </p:txBody>
      </p:sp>
      <p:sp>
        <p:nvSpPr>
          <p:cNvPr id="21" name="Google Shape;319;p20">
            <a:extLst>
              <a:ext uri="{FF2B5EF4-FFF2-40B4-BE49-F238E27FC236}">
                <a16:creationId xmlns:a16="http://schemas.microsoft.com/office/drawing/2014/main" id="{7431627D-2BCF-4170-8E76-001865003517}"/>
              </a:ext>
            </a:extLst>
          </p:cNvPr>
          <p:cNvSpPr txBox="1"/>
          <p:nvPr/>
        </p:nvSpPr>
        <p:spPr>
          <a:xfrm>
            <a:off x="10011786" y="8543982"/>
            <a:ext cx="2419650" cy="877103"/>
          </a:xfrm>
          <a:prstGeom prst="rect">
            <a:avLst/>
          </a:prstGeom>
          <a:noFill/>
          <a:ln>
            <a:noFill/>
          </a:ln>
        </p:spPr>
        <p:txBody>
          <a:bodyPr spcFirstLastPara="1" wrap="square" lIns="137138" tIns="68550" rIns="137138" bIns="68550" anchor="t" anchorCtr="0">
            <a:spAutoFit/>
          </a:bodyPr>
          <a:lstStyle/>
          <a:p>
            <a:r>
              <a:rPr lang="en-IN" sz="2400">
                <a:solidFill>
                  <a:schemeClr val="dk1"/>
                </a:solidFill>
                <a:latin typeface="Quicksand"/>
                <a:ea typeface="Quicksand"/>
                <a:cs typeface="Quicksand"/>
                <a:sym typeface="Quicksand"/>
              </a:rPr>
              <a:t>Emotion Discriminator</a:t>
            </a:r>
            <a:endParaRPr sz="2700"/>
          </a:p>
        </p:txBody>
      </p:sp>
      <p:sp>
        <p:nvSpPr>
          <p:cNvPr id="22" name="Google Shape;320;p20">
            <a:extLst>
              <a:ext uri="{FF2B5EF4-FFF2-40B4-BE49-F238E27FC236}">
                <a16:creationId xmlns:a16="http://schemas.microsoft.com/office/drawing/2014/main" id="{DDFEEAFF-5469-4610-9946-B49EAF6E6C2D}"/>
              </a:ext>
            </a:extLst>
          </p:cNvPr>
          <p:cNvSpPr txBox="1"/>
          <p:nvPr/>
        </p:nvSpPr>
        <p:spPr>
          <a:xfrm>
            <a:off x="10175656" y="1655811"/>
            <a:ext cx="2091926" cy="507771"/>
          </a:xfrm>
          <a:prstGeom prst="rect">
            <a:avLst/>
          </a:prstGeom>
          <a:noFill/>
          <a:ln>
            <a:noFill/>
          </a:ln>
        </p:spPr>
        <p:txBody>
          <a:bodyPr spcFirstLastPara="1" wrap="square" lIns="137138" tIns="68550" rIns="137138" bIns="68550" anchor="t" anchorCtr="0">
            <a:spAutoFit/>
          </a:bodyPr>
          <a:lstStyle/>
          <a:p>
            <a:r>
              <a:rPr lang="en-IN" sz="2400">
                <a:solidFill>
                  <a:schemeClr val="dk1"/>
                </a:solidFill>
                <a:latin typeface="Quicksand"/>
                <a:ea typeface="Quicksand"/>
                <a:cs typeface="Quicksand"/>
                <a:sym typeface="Quicksand"/>
              </a:rPr>
              <a:t>WGAN-GP</a:t>
            </a:r>
            <a:endParaRPr sz="2700"/>
          </a:p>
        </p:txBody>
      </p:sp>
      <p:sp>
        <p:nvSpPr>
          <p:cNvPr id="23" name="Google Shape;321;p20">
            <a:extLst>
              <a:ext uri="{FF2B5EF4-FFF2-40B4-BE49-F238E27FC236}">
                <a16:creationId xmlns:a16="http://schemas.microsoft.com/office/drawing/2014/main" id="{1980600C-C53F-4304-9C19-A886E84F6919}"/>
              </a:ext>
            </a:extLst>
          </p:cNvPr>
          <p:cNvSpPr/>
          <p:nvPr/>
        </p:nvSpPr>
        <p:spPr>
          <a:xfrm>
            <a:off x="9847827" y="1657075"/>
            <a:ext cx="2689542" cy="478175"/>
          </a:xfrm>
          <a:prstGeom prst="frame">
            <a:avLst>
              <a:gd name="adj1" fmla="val 6627"/>
            </a:avLst>
          </a:prstGeom>
          <a:gradFill>
            <a:gsLst>
              <a:gs pos="0">
                <a:srgbClr val="979AAF"/>
              </a:gs>
              <a:gs pos="50000">
                <a:srgbClr val="C0C2CD"/>
              </a:gs>
              <a:gs pos="100000">
                <a:srgbClr val="E1E1E5"/>
              </a:gs>
            </a:gsLst>
            <a:lin ang="2700000" scaled="0"/>
          </a:gradFill>
          <a:ln w="9525" cap="flat" cmpd="sng">
            <a:solidFill>
              <a:schemeClr val="accent2"/>
            </a:solidFill>
            <a:prstDash val="solid"/>
            <a:round/>
            <a:headEnd type="none" w="sm" len="sm"/>
            <a:tailEnd type="none" w="sm" len="sm"/>
          </a:ln>
        </p:spPr>
        <p:txBody>
          <a:bodyPr spcFirstLastPara="1" wrap="square" lIns="137138" tIns="68550" rIns="137138" bIns="68550" anchor="ctr" anchorCtr="0">
            <a:noAutofit/>
          </a:bodyPr>
          <a:lstStyle/>
          <a:p>
            <a:pPr algn="ctr"/>
            <a:endParaRPr sz="2700">
              <a:solidFill>
                <a:schemeClr val="dk1"/>
              </a:solidFill>
              <a:latin typeface="Quicksand"/>
              <a:ea typeface="Quicksand"/>
              <a:cs typeface="Quicksand"/>
              <a:sym typeface="Quicksand"/>
            </a:endParaRPr>
          </a:p>
        </p:txBody>
      </p:sp>
      <p:sp>
        <p:nvSpPr>
          <p:cNvPr id="24" name="Google Shape;322;p20">
            <a:extLst>
              <a:ext uri="{FF2B5EF4-FFF2-40B4-BE49-F238E27FC236}">
                <a16:creationId xmlns:a16="http://schemas.microsoft.com/office/drawing/2014/main" id="{02BBE3BB-9479-43D6-8E9B-A05751429E41}"/>
              </a:ext>
            </a:extLst>
          </p:cNvPr>
          <p:cNvSpPr txBox="1"/>
          <p:nvPr/>
        </p:nvSpPr>
        <p:spPr>
          <a:xfrm>
            <a:off x="7218740" y="5646858"/>
            <a:ext cx="1522361" cy="507771"/>
          </a:xfrm>
          <a:prstGeom prst="rect">
            <a:avLst/>
          </a:prstGeom>
          <a:noFill/>
          <a:ln>
            <a:noFill/>
          </a:ln>
        </p:spPr>
        <p:txBody>
          <a:bodyPr spcFirstLastPara="1" wrap="square" lIns="137138" tIns="68550" rIns="137138" bIns="68550" anchor="t" anchorCtr="0">
            <a:spAutoFit/>
          </a:bodyPr>
          <a:lstStyle/>
          <a:p>
            <a:r>
              <a:rPr lang="en-IN" sz="2400">
                <a:solidFill>
                  <a:schemeClr val="dk1"/>
                </a:solidFill>
                <a:latin typeface="Quicksand"/>
                <a:ea typeface="Quicksand"/>
                <a:cs typeface="Quicksand"/>
                <a:sym typeface="Quicksand"/>
              </a:rPr>
              <a:t>Decoder</a:t>
            </a:r>
            <a:endParaRPr sz="2700"/>
          </a:p>
        </p:txBody>
      </p:sp>
      <p:sp>
        <p:nvSpPr>
          <p:cNvPr id="25" name="Google Shape;323;p20">
            <a:extLst>
              <a:ext uri="{FF2B5EF4-FFF2-40B4-BE49-F238E27FC236}">
                <a16:creationId xmlns:a16="http://schemas.microsoft.com/office/drawing/2014/main" id="{9DED1E9E-2123-435F-9964-65338EA0A907}"/>
              </a:ext>
            </a:extLst>
          </p:cNvPr>
          <p:cNvSpPr txBox="1"/>
          <p:nvPr/>
        </p:nvSpPr>
        <p:spPr>
          <a:xfrm>
            <a:off x="4366723" y="2943681"/>
            <a:ext cx="1483820" cy="877103"/>
          </a:xfrm>
          <a:prstGeom prst="rect">
            <a:avLst/>
          </a:prstGeom>
          <a:noFill/>
          <a:ln>
            <a:noFill/>
          </a:ln>
        </p:spPr>
        <p:txBody>
          <a:bodyPr spcFirstLastPara="1" wrap="square" lIns="137138" tIns="68550" rIns="137138" bIns="68550" anchor="t" anchorCtr="0">
            <a:spAutoFit/>
          </a:bodyPr>
          <a:lstStyle/>
          <a:p>
            <a:r>
              <a:rPr lang="en-IN" sz="2400">
                <a:solidFill>
                  <a:schemeClr val="dk1"/>
                </a:solidFill>
                <a:latin typeface="Quicksand"/>
                <a:ea typeface="Quicksand"/>
                <a:cs typeface="Quicksand"/>
                <a:sym typeface="Quicksand"/>
              </a:rPr>
              <a:t>Image Encoder</a:t>
            </a:r>
            <a:endParaRPr sz="2700"/>
          </a:p>
        </p:txBody>
      </p:sp>
      <p:sp>
        <p:nvSpPr>
          <p:cNvPr id="26" name="Google Shape;324;p20">
            <a:extLst>
              <a:ext uri="{FF2B5EF4-FFF2-40B4-BE49-F238E27FC236}">
                <a16:creationId xmlns:a16="http://schemas.microsoft.com/office/drawing/2014/main" id="{680646B6-63CD-47FD-92D5-C794906050AB}"/>
              </a:ext>
            </a:extLst>
          </p:cNvPr>
          <p:cNvSpPr/>
          <p:nvPr/>
        </p:nvSpPr>
        <p:spPr>
          <a:xfrm>
            <a:off x="10829306" y="5097236"/>
            <a:ext cx="2747585" cy="1239126"/>
          </a:xfrm>
          <a:prstGeom prst="frame">
            <a:avLst>
              <a:gd name="adj1" fmla="val 6627"/>
            </a:avLst>
          </a:prstGeom>
          <a:gradFill>
            <a:gsLst>
              <a:gs pos="0">
                <a:srgbClr val="979AAF"/>
              </a:gs>
              <a:gs pos="50000">
                <a:srgbClr val="C0C2CD"/>
              </a:gs>
              <a:gs pos="100000">
                <a:srgbClr val="E1E1E5"/>
              </a:gs>
            </a:gsLst>
            <a:lin ang="2700000" scaled="0"/>
          </a:gradFill>
          <a:ln w="9525" cap="flat" cmpd="sng">
            <a:solidFill>
              <a:schemeClr val="accent2"/>
            </a:solidFill>
            <a:prstDash val="solid"/>
            <a:round/>
            <a:headEnd type="none" w="sm" len="sm"/>
            <a:tailEnd type="none" w="sm" len="sm"/>
          </a:ln>
        </p:spPr>
        <p:txBody>
          <a:bodyPr spcFirstLastPara="1" wrap="square" lIns="137138" tIns="68550" rIns="137138" bIns="68550" anchor="ctr" anchorCtr="0">
            <a:noAutofit/>
          </a:bodyPr>
          <a:lstStyle/>
          <a:p>
            <a:pPr algn="ctr"/>
            <a:endParaRPr sz="2700">
              <a:solidFill>
                <a:schemeClr val="dk1"/>
              </a:solidFill>
              <a:latin typeface="Quicksand"/>
              <a:ea typeface="Quicksand"/>
              <a:cs typeface="Quicksand"/>
              <a:sym typeface="Quicksand"/>
            </a:endParaRPr>
          </a:p>
        </p:txBody>
      </p:sp>
      <p:sp>
        <p:nvSpPr>
          <p:cNvPr id="27" name="Google Shape;325;p20">
            <a:extLst>
              <a:ext uri="{FF2B5EF4-FFF2-40B4-BE49-F238E27FC236}">
                <a16:creationId xmlns:a16="http://schemas.microsoft.com/office/drawing/2014/main" id="{973069E0-F082-4CB9-9BC6-D35EC4EE5C81}"/>
              </a:ext>
            </a:extLst>
          </p:cNvPr>
          <p:cNvSpPr txBox="1"/>
          <p:nvPr/>
        </p:nvSpPr>
        <p:spPr>
          <a:xfrm>
            <a:off x="10904979" y="5172951"/>
            <a:ext cx="2570214" cy="1061769"/>
          </a:xfrm>
          <a:prstGeom prst="rect">
            <a:avLst/>
          </a:prstGeom>
          <a:solidFill>
            <a:srgbClr val="F2F2F2"/>
          </a:solidFill>
          <a:ln>
            <a:noFill/>
          </a:ln>
        </p:spPr>
        <p:txBody>
          <a:bodyPr spcFirstLastPara="1" wrap="square" lIns="137138" tIns="68550" rIns="137138" bIns="68550" anchor="t" anchorCtr="0">
            <a:spAutoFit/>
          </a:bodyPr>
          <a:lstStyle/>
          <a:p>
            <a:r>
              <a:rPr lang="en-IN" sz="2400">
                <a:solidFill>
                  <a:schemeClr val="dk1"/>
                </a:solidFill>
                <a:latin typeface="Quicksand"/>
                <a:ea typeface="Quicksand"/>
                <a:cs typeface="Quicksand"/>
                <a:sym typeface="Quicksand"/>
              </a:rPr>
              <a:t>MRM + Perceptual Loss</a:t>
            </a:r>
            <a:endParaRPr sz="2700"/>
          </a:p>
          <a:p>
            <a:endParaRPr sz="1200">
              <a:solidFill>
                <a:schemeClr val="dk1"/>
              </a:solidFill>
              <a:latin typeface="Quicksand"/>
              <a:ea typeface="Quicksand"/>
              <a:cs typeface="Quicksand"/>
              <a:sym typeface="Quicksand"/>
            </a:endParaRPr>
          </a:p>
        </p:txBody>
      </p:sp>
      <p:sp>
        <p:nvSpPr>
          <p:cNvPr id="28" name="Google Shape;326;p20">
            <a:extLst>
              <a:ext uri="{FF2B5EF4-FFF2-40B4-BE49-F238E27FC236}">
                <a16:creationId xmlns:a16="http://schemas.microsoft.com/office/drawing/2014/main" id="{3C4DF469-6ECA-45E0-A252-62F4FA163AC6}"/>
              </a:ext>
            </a:extLst>
          </p:cNvPr>
          <p:cNvSpPr txBox="1"/>
          <p:nvPr/>
        </p:nvSpPr>
        <p:spPr>
          <a:xfrm>
            <a:off x="4398013" y="4927542"/>
            <a:ext cx="1483820" cy="877103"/>
          </a:xfrm>
          <a:prstGeom prst="rect">
            <a:avLst/>
          </a:prstGeom>
          <a:noFill/>
          <a:ln>
            <a:noFill/>
          </a:ln>
        </p:spPr>
        <p:txBody>
          <a:bodyPr spcFirstLastPara="1" wrap="square" lIns="137138" tIns="68550" rIns="137138" bIns="68550" anchor="t" anchorCtr="0">
            <a:spAutoFit/>
          </a:bodyPr>
          <a:lstStyle/>
          <a:p>
            <a:r>
              <a:rPr lang="en-IN" sz="2400">
                <a:solidFill>
                  <a:schemeClr val="dk1"/>
                </a:solidFill>
                <a:latin typeface="Quicksand"/>
                <a:ea typeface="Quicksand"/>
                <a:cs typeface="Quicksand"/>
                <a:sym typeface="Quicksand"/>
              </a:rPr>
              <a:t>Speech Encoder</a:t>
            </a:r>
            <a:endParaRPr sz="2700"/>
          </a:p>
        </p:txBody>
      </p:sp>
      <p:sp>
        <p:nvSpPr>
          <p:cNvPr id="29" name="Google Shape;327;p20">
            <a:extLst>
              <a:ext uri="{FF2B5EF4-FFF2-40B4-BE49-F238E27FC236}">
                <a16:creationId xmlns:a16="http://schemas.microsoft.com/office/drawing/2014/main" id="{4F7F26C7-4B8E-4071-B574-AE604EE30D78}"/>
              </a:ext>
            </a:extLst>
          </p:cNvPr>
          <p:cNvSpPr txBox="1"/>
          <p:nvPr/>
        </p:nvSpPr>
        <p:spPr>
          <a:xfrm>
            <a:off x="4366723" y="7022472"/>
            <a:ext cx="1483820" cy="877103"/>
          </a:xfrm>
          <a:prstGeom prst="rect">
            <a:avLst/>
          </a:prstGeom>
          <a:noFill/>
          <a:ln>
            <a:noFill/>
          </a:ln>
        </p:spPr>
        <p:txBody>
          <a:bodyPr spcFirstLastPara="1" wrap="square" lIns="137138" tIns="68550" rIns="137138" bIns="68550" anchor="t" anchorCtr="0">
            <a:spAutoFit/>
          </a:bodyPr>
          <a:lstStyle/>
          <a:p>
            <a:r>
              <a:rPr lang="en-IN" sz="2400">
                <a:solidFill>
                  <a:schemeClr val="dk1"/>
                </a:solidFill>
                <a:latin typeface="Quicksand"/>
                <a:ea typeface="Quicksand"/>
                <a:cs typeface="Quicksand"/>
                <a:sym typeface="Quicksand"/>
              </a:rPr>
              <a:t>Noise Encoder</a:t>
            </a:r>
            <a:endParaRPr sz="2700"/>
          </a:p>
        </p:txBody>
      </p:sp>
      <p:cxnSp>
        <p:nvCxnSpPr>
          <p:cNvPr id="30" name="Google Shape;328;p20">
            <a:extLst>
              <a:ext uri="{FF2B5EF4-FFF2-40B4-BE49-F238E27FC236}">
                <a16:creationId xmlns:a16="http://schemas.microsoft.com/office/drawing/2014/main" id="{2D6B52D2-3985-41B7-81B8-A1818E0D88A6}"/>
              </a:ext>
            </a:extLst>
          </p:cNvPr>
          <p:cNvCxnSpPr>
            <a:stCxn id="12" idx="2"/>
            <a:endCxn id="15" idx="2"/>
          </p:cNvCxnSpPr>
          <p:nvPr/>
        </p:nvCxnSpPr>
        <p:spPr>
          <a:xfrm>
            <a:off x="6085274" y="3308801"/>
            <a:ext cx="839700" cy="2822400"/>
          </a:xfrm>
          <a:prstGeom prst="bentConnector3">
            <a:avLst>
              <a:gd name="adj1" fmla="val 50000"/>
            </a:avLst>
          </a:prstGeom>
          <a:noFill/>
          <a:ln w="9525" cap="flat" cmpd="sng">
            <a:solidFill>
              <a:schemeClr val="accent1"/>
            </a:solidFill>
            <a:prstDash val="solid"/>
            <a:round/>
            <a:headEnd type="none" w="sm" len="sm"/>
            <a:tailEnd type="triangle" w="med" len="med"/>
          </a:ln>
        </p:spPr>
      </p:cxnSp>
      <p:cxnSp>
        <p:nvCxnSpPr>
          <p:cNvPr id="31" name="Google Shape;329;p20">
            <a:extLst>
              <a:ext uri="{FF2B5EF4-FFF2-40B4-BE49-F238E27FC236}">
                <a16:creationId xmlns:a16="http://schemas.microsoft.com/office/drawing/2014/main" id="{F125AAA3-80B8-4301-BFA8-0DC4E737FC79}"/>
              </a:ext>
            </a:extLst>
          </p:cNvPr>
          <p:cNvCxnSpPr>
            <a:stCxn id="14" idx="2"/>
            <a:endCxn id="15" idx="2"/>
          </p:cNvCxnSpPr>
          <p:nvPr/>
        </p:nvCxnSpPr>
        <p:spPr>
          <a:xfrm>
            <a:off x="6085274" y="5357069"/>
            <a:ext cx="839700" cy="774450"/>
          </a:xfrm>
          <a:prstGeom prst="bentConnector3">
            <a:avLst>
              <a:gd name="adj1" fmla="val 50000"/>
            </a:avLst>
          </a:prstGeom>
          <a:noFill/>
          <a:ln w="9525" cap="flat" cmpd="sng">
            <a:solidFill>
              <a:schemeClr val="accent1"/>
            </a:solidFill>
            <a:prstDash val="solid"/>
            <a:round/>
            <a:headEnd type="none" w="sm" len="sm"/>
            <a:tailEnd type="triangle" w="med" len="med"/>
          </a:ln>
        </p:spPr>
      </p:cxnSp>
      <p:cxnSp>
        <p:nvCxnSpPr>
          <p:cNvPr id="32" name="Google Shape;330;p20">
            <a:extLst>
              <a:ext uri="{FF2B5EF4-FFF2-40B4-BE49-F238E27FC236}">
                <a16:creationId xmlns:a16="http://schemas.microsoft.com/office/drawing/2014/main" id="{F21623B2-C36E-4704-A283-2D6837B396DD}"/>
              </a:ext>
            </a:extLst>
          </p:cNvPr>
          <p:cNvCxnSpPr>
            <a:stCxn id="13" idx="2"/>
            <a:endCxn id="15" idx="2"/>
          </p:cNvCxnSpPr>
          <p:nvPr/>
        </p:nvCxnSpPr>
        <p:spPr>
          <a:xfrm rot="10800000" flipH="1">
            <a:off x="6085274" y="6131385"/>
            <a:ext cx="839700" cy="1273950"/>
          </a:xfrm>
          <a:prstGeom prst="bentConnector3">
            <a:avLst>
              <a:gd name="adj1" fmla="val 49994"/>
            </a:avLst>
          </a:prstGeom>
          <a:noFill/>
          <a:ln w="9525" cap="flat" cmpd="sng">
            <a:solidFill>
              <a:schemeClr val="accent1"/>
            </a:solidFill>
            <a:prstDash val="solid"/>
            <a:round/>
            <a:headEnd type="none" w="sm" len="sm"/>
            <a:tailEnd type="triangle" w="med" len="med"/>
          </a:ln>
        </p:spPr>
      </p:cxnSp>
      <p:cxnSp>
        <p:nvCxnSpPr>
          <p:cNvPr id="33" name="Google Shape;331;p20">
            <a:extLst>
              <a:ext uri="{FF2B5EF4-FFF2-40B4-BE49-F238E27FC236}">
                <a16:creationId xmlns:a16="http://schemas.microsoft.com/office/drawing/2014/main" id="{66571652-D796-48C9-9328-68D58807D176}"/>
              </a:ext>
            </a:extLst>
          </p:cNvPr>
          <p:cNvCxnSpPr>
            <a:endCxn id="15" idx="2"/>
          </p:cNvCxnSpPr>
          <p:nvPr/>
        </p:nvCxnSpPr>
        <p:spPr>
          <a:xfrm rot="16200000">
            <a:off x="4843841" y="7372640"/>
            <a:ext cx="3322350" cy="839700"/>
          </a:xfrm>
          <a:prstGeom prst="bentConnector3">
            <a:avLst>
              <a:gd name="adj1" fmla="val 2"/>
            </a:avLst>
          </a:prstGeom>
          <a:noFill/>
          <a:ln w="9525" cap="flat" cmpd="sng">
            <a:solidFill>
              <a:schemeClr val="accent1"/>
            </a:solidFill>
            <a:prstDash val="solid"/>
            <a:round/>
            <a:headEnd type="none" w="sm" len="sm"/>
            <a:tailEnd type="triangle" w="med" len="med"/>
          </a:ln>
        </p:spPr>
      </p:cxnSp>
      <p:cxnSp>
        <p:nvCxnSpPr>
          <p:cNvPr id="34" name="Google Shape;332;p20">
            <a:extLst>
              <a:ext uri="{FF2B5EF4-FFF2-40B4-BE49-F238E27FC236}">
                <a16:creationId xmlns:a16="http://schemas.microsoft.com/office/drawing/2014/main" id="{DD17E80C-D132-47F2-8562-04906D00764F}"/>
              </a:ext>
            </a:extLst>
          </p:cNvPr>
          <p:cNvCxnSpPr>
            <a:stCxn id="15" idx="0"/>
            <a:endCxn id="39" idx="1"/>
          </p:cNvCxnSpPr>
          <p:nvPr/>
        </p:nvCxnSpPr>
        <p:spPr>
          <a:xfrm>
            <a:off x="8983157" y="6131315"/>
            <a:ext cx="548100" cy="1225350"/>
          </a:xfrm>
          <a:prstGeom prst="bentConnector3">
            <a:avLst>
              <a:gd name="adj1" fmla="val 49994"/>
            </a:avLst>
          </a:prstGeom>
          <a:noFill/>
          <a:ln w="9525" cap="flat" cmpd="sng">
            <a:solidFill>
              <a:schemeClr val="accent1"/>
            </a:solidFill>
            <a:prstDash val="solid"/>
            <a:round/>
            <a:headEnd type="none" w="sm" len="sm"/>
            <a:tailEnd type="triangle" w="med" len="med"/>
          </a:ln>
        </p:spPr>
      </p:cxnSp>
      <p:cxnSp>
        <p:nvCxnSpPr>
          <p:cNvPr id="35" name="Google Shape;333;p20">
            <a:extLst>
              <a:ext uri="{FF2B5EF4-FFF2-40B4-BE49-F238E27FC236}">
                <a16:creationId xmlns:a16="http://schemas.microsoft.com/office/drawing/2014/main" id="{B9660312-4B9D-4451-8713-9DF393FCA1C2}"/>
              </a:ext>
            </a:extLst>
          </p:cNvPr>
          <p:cNvCxnSpPr>
            <a:stCxn id="16" idx="0"/>
            <a:endCxn id="23" idx="2"/>
          </p:cNvCxnSpPr>
          <p:nvPr/>
        </p:nvCxnSpPr>
        <p:spPr>
          <a:xfrm rot="5400000" flipH="1">
            <a:off x="10889547" y="2437953"/>
            <a:ext cx="613800" cy="8100"/>
          </a:xfrm>
          <a:prstGeom prst="bentConnector3">
            <a:avLst>
              <a:gd name="adj1" fmla="val 49988"/>
            </a:avLst>
          </a:prstGeom>
          <a:noFill/>
          <a:ln w="9525" cap="flat" cmpd="sng">
            <a:solidFill>
              <a:schemeClr val="accent1"/>
            </a:solidFill>
            <a:prstDash val="solid"/>
            <a:round/>
            <a:headEnd type="none" w="sm" len="sm"/>
            <a:tailEnd type="triangle" w="med" len="med"/>
          </a:ln>
        </p:spPr>
      </p:cxnSp>
      <p:cxnSp>
        <p:nvCxnSpPr>
          <p:cNvPr id="36" name="Google Shape;334;p20">
            <a:extLst>
              <a:ext uri="{FF2B5EF4-FFF2-40B4-BE49-F238E27FC236}">
                <a16:creationId xmlns:a16="http://schemas.microsoft.com/office/drawing/2014/main" id="{C6240B2B-49E4-4D13-9F13-6F1F2950CFBD}"/>
              </a:ext>
            </a:extLst>
          </p:cNvPr>
          <p:cNvCxnSpPr>
            <a:stCxn id="18" idx="1"/>
            <a:endCxn id="16" idx="3"/>
          </p:cNvCxnSpPr>
          <p:nvPr/>
        </p:nvCxnSpPr>
        <p:spPr>
          <a:xfrm rot="5400000" flipH="1">
            <a:off x="13218386" y="2944727"/>
            <a:ext cx="1343700" cy="2632050"/>
          </a:xfrm>
          <a:prstGeom prst="bentConnector2">
            <a:avLst/>
          </a:prstGeom>
          <a:noFill/>
          <a:ln w="9525" cap="flat" cmpd="sng">
            <a:solidFill>
              <a:schemeClr val="accent1"/>
            </a:solidFill>
            <a:prstDash val="solid"/>
            <a:round/>
            <a:headEnd type="none" w="sm" len="sm"/>
            <a:tailEnd type="triangle" w="med" len="med"/>
          </a:ln>
        </p:spPr>
      </p:cxnSp>
      <p:cxnSp>
        <p:nvCxnSpPr>
          <p:cNvPr id="37" name="Google Shape;335;p20">
            <a:extLst>
              <a:ext uri="{FF2B5EF4-FFF2-40B4-BE49-F238E27FC236}">
                <a16:creationId xmlns:a16="http://schemas.microsoft.com/office/drawing/2014/main" id="{E03CA768-BF82-4362-864F-5D6F22965F55}"/>
              </a:ext>
            </a:extLst>
          </p:cNvPr>
          <p:cNvCxnSpPr>
            <a:stCxn id="17" idx="3"/>
            <a:endCxn id="18" idx="3"/>
          </p:cNvCxnSpPr>
          <p:nvPr/>
        </p:nvCxnSpPr>
        <p:spPr>
          <a:xfrm rot="10800000" flipH="1">
            <a:off x="12574289" y="7962486"/>
            <a:ext cx="2632050" cy="976950"/>
          </a:xfrm>
          <a:prstGeom prst="bentConnector2">
            <a:avLst/>
          </a:prstGeom>
          <a:noFill/>
          <a:ln w="9525" cap="flat" cmpd="sng">
            <a:solidFill>
              <a:schemeClr val="accent1"/>
            </a:solidFill>
            <a:prstDash val="solid"/>
            <a:round/>
            <a:headEnd type="none" w="sm" len="sm"/>
            <a:tailEnd type="triangle" w="med" len="med"/>
          </a:ln>
        </p:spPr>
      </p:cxnSp>
      <p:cxnSp>
        <p:nvCxnSpPr>
          <p:cNvPr id="38" name="Google Shape;336;p20">
            <a:extLst>
              <a:ext uri="{FF2B5EF4-FFF2-40B4-BE49-F238E27FC236}">
                <a16:creationId xmlns:a16="http://schemas.microsoft.com/office/drawing/2014/main" id="{918E623E-79C1-4CC1-9718-FE5C4B6982C2}"/>
              </a:ext>
            </a:extLst>
          </p:cNvPr>
          <p:cNvCxnSpPr>
            <a:stCxn id="18" idx="2"/>
            <a:endCxn id="26" idx="3"/>
          </p:cNvCxnSpPr>
          <p:nvPr/>
        </p:nvCxnSpPr>
        <p:spPr>
          <a:xfrm rot="10800000">
            <a:off x="13576940" y="5716650"/>
            <a:ext cx="684450" cy="730800"/>
          </a:xfrm>
          <a:prstGeom prst="bentConnector3">
            <a:avLst>
              <a:gd name="adj1" fmla="val 50000"/>
            </a:avLst>
          </a:prstGeom>
          <a:noFill/>
          <a:ln w="9525" cap="flat" cmpd="sng">
            <a:solidFill>
              <a:schemeClr val="accent1"/>
            </a:solidFill>
            <a:prstDash val="solid"/>
            <a:round/>
            <a:headEnd type="none" w="sm" len="sm"/>
            <a:tailEnd type="triangle" w="med" len="med"/>
          </a:ln>
        </p:spPr>
      </p:cxnSp>
      <p:pic>
        <p:nvPicPr>
          <p:cNvPr id="39" name="Google Shape;309;p20">
            <a:extLst>
              <a:ext uri="{FF2B5EF4-FFF2-40B4-BE49-F238E27FC236}">
                <a16:creationId xmlns:a16="http://schemas.microsoft.com/office/drawing/2014/main" id="{ED02A664-A667-4FAE-935F-E1B7E9D13790}"/>
              </a:ext>
            </a:extLst>
          </p:cNvPr>
          <p:cNvPicPr preferRelativeResize="0"/>
          <p:nvPr/>
        </p:nvPicPr>
        <p:blipFill rotWithShape="1">
          <a:blip r:embed="rId3">
            <a:alphaModFix/>
          </a:blip>
          <a:srcRect/>
          <a:stretch/>
        </p:blipFill>
        <p:spPr>
          <a:xfrm>
            <a:off x="9531186" y="6991295"/>
            <a:ext cx="4363086" cy="730653"/>
          </a:xfrm>
          <a:prstGeom prst="rect">
            <a:avLst/>
          </a:prstGeom>
          <a:noFill/>
          <a:ln>
            <a:noFill/>
          </a:ln>
        </p:spPr>
      </p:pic>
      <p:pic>
        <p:nvPicPr>
          <p:cNvPr id="40" name="Google Shape;337;p20">
            <a:extLst>
              <a:ext uri="{FF2B5EF4-FFF2-40B4-BE49-F238E27FC236}">
                <a16:creationId xmlns:a16="http://schemas.microsoft.com/office/drawing/2014/main" id="{94B6E310-253A-4E0F-A61E-262F10BF99B9}"/>
              </a:ext>
            </a:extLst>
          </p:cNvPr>
          <p:cNvPicPr preferRelativeResize="0"/>
          <p:nvPr/>
        </p:nvPicPr>
        <p:blipFill rotWithShape="1">
          <a:blip r:embed="rId3">
            <a:alphaModFix/>
          </a:blip>
          <a:srcRect r="84764"/>
          <a:stretch/>
        </p:blipFill>
        <p:spPr>
          <a:xfrm>
            <a:off x="2358328" y="2697939"/>
            <a:ext cx="1111514" cy="1221720"/>
          </a:xfrm>
          <a:prstGeom prst="rect">
            <a:avLst/>
          </a:prstGeom>
          <a:noFill/>
          <a:ln>
            <a:noFill/>
          </a:ln>
        </p:spPr>
      </p:pic>
      <p:pic>
        <p:nvPicPr>
          <p:cNvPr id="41" name="Google Shape;338;p20">
            <a:extLst>
              <a:ext uri="{FF2B5EF4-FFF2-40B4-BE49-F238E27FC236}">
                <a16:creationId xmlns:a16="http://schemas.microsoft.com/office/drawing/2014/main" id="{60B1AB4E-3C35-4F1D-84CE-F5B7C45444AB}"/>
              </a:ext>
            </a:extLst>
          </p:cNvPr>
          <p:cNvPicPr preferRelativeResize="0"/>
          <p:nvPr/>
        </p:nvPicPr>
        <p:blipFill rotWithShape="1">
          <a:blip r:embed="rId4">
            <a:alphaModFix/>
          </a:blip>
          <a:srcRect r="56259"/>
          <a:stretch/>
        </p:blipFill>
        <p:spPr>
          <a:xfrm>
            <a:off x="2136870" y="4735083"/>
            <a:ext cx="1682661" cy="1221720"/>
          </a:xfrm>
          <a:prstGeom prst="rect">
            <a:avLst/>
          </a:prstGeom>
          <a:noFill/>
          <a:ln>
            <a:noFill/>
          </a:ln>
        </p:spPr>
      </p:pic>
      <p:cxnSp>
        <p:nvCxnSpPr>
          <p:cNvPr id="42" name="Google Shape;339;p20">
            <a:extLst>
              <a:ext uri="{FF2B5EF4-FFF2-40B4-BE49-F238E27FC236}">
                <a16:creationId xmlns:a16="http://schemas.microsoft.com/office/drawing/2014/main" id="{8AED4B75-DEE1-4956-B443-DD9FA5AE6046}"/>
              </a:ext>
            </a:extLst>
          </p:cNvPr>
          <p:cNvCxnSpPr>
            <a:stCxn id="40" idx="3"/>
            <a:endCxn id="12" idx="0"/>
          </p:cNvCxnSpPr>
          <p:nvPr/>
        </p:nvCxnSpPr>
        <p:spPr>
          <a:xfrm>
            <a:off x="3469841" y="3308799"/>
            <a:ext cx="724950" cy="900"/>
          </a:xfrm>
          <a:prstGeom prst="bentConnector3">
            <a:avLst>
              <a:gd name="adj1" fmla="val 50000"/>
            </a:avLst>
          </a:prstGeom>
          <a:noFill/>
          <a:ln w="9525" cap="flat" cmpd="sng">
            <a:solidFill>
              <a:schemeClr val="accent1"/>
            </a:solidFill>
            <a:prstDash val="solid"/>
            <a:round/>
            <a:headEnd type="none" w="sm" len="sm"/>
            <a:tailEnd type="triangle" w="med" len="med"/>
          </a:ln>
        </p:spPr>
      </p:cxnSp>
      <p:cxnSp>
        <p:nvCxnSpPr>
          <p:cNvPr id="43" name="Google Shape;340;p20">
            <a:extLst>
              <a:ext uri="{FF2B5EF4-FFF2-40B4-BE49-F238E27FC236}">
                <a16:creationId xmlns:a16="http://schemas.microsoft.com/office/drawing/2014/main" id="{D37B8462-8809-45F0-9FFF-260B216B40BD}"/>
              </a:ext>
            </a:extLst>
          </p:cNvPr>
          <p:cNvCxnSpPr>
            <a:stCxn id="41" idx="3"/>
            <a:endCxn id="14" idx="0"/>
          </p:cNvCxnSpPr>
          <p:nvPr/>
        </p:nvCxnSpPr>
        <p:spPr>
          <a:xfrm>
            <a:off x="3819531" y="5345943"/>
            <a:ext cx="374850" cy="11250"/>
          </a:xfrm>
          <a:prstGeom prst="bentConnector3">
            <a:avLst>
              <a:gd name="adj1" fmla="val 50000"/>
            </a:avLst>
          </a:prstGeom>
          <a:noFill/>
          <a:ln w="9525" cap="flat" cmpd="sng">
            <a:solidFill>
              <a:schemeClr val="accent1"/>
            </a:solidFill>
            <a:prstDash val="solid"/>
            <a:round/>
            <a:headEnd type="none" w="sm" len="sm"/>
            <a:tailEnd type="triangle" w="med" len="med"/>
          </a:ln>
        </p:spPr>
      </p:cxnSp>
      <p:sp>
        <p:nvSpPr>
          <p:cNvPr id="44" name="Google Shape;341;p20">
            <a:extLst>
              <a:ext uri="{FF2B5EF4-FFF2-40B4-BE49-F238E27FC236}">
                <a16:creationId xmlns:a16="http://schemas.microsoft.com/office/drawing/2014/main" id="{C2934CF3-38E9-4D8F-8BC1-42761DFFE999}"/>
              </a:ext>
            </a:extLst>
          </p:cNvPr>
          <p:cNvSpPr/>
          <p:nvPr/>
        </p:nvSpPr>
        <p:spPr>
          <a:xfrm rot="16200000">
            <a:off x="4416967" y="8456960"/>
            <a:ext cx="1438016" cy="1882803"/>
          </a:xfrm>
          <a:prstGeom prst="flowChartManualOperation">
            <a:avLst/>
          </a:prstGeom>
          <a:gradFill>
            <a:gsLst>
              <a:gs pos="0">
                <a:srgbClr val="947D5A"/>
              </a:gs>
              <a:gs pos="50000">
                <a:srgbClr val="D6B682"/>
              </a:gs>
              <a:gs pos="100000">
                <a:srgbClr val="FFDA9C"/>
              </a:gs>
            </a:gsLst>
            <a:lin ang="5400000" scaled="0"/>
          </a:gradFill>
          <a:ln w="31750" cap="flat" cmpd="sng">
            <a:solidFill>
              <a:schemeClr val="lt1"/>
            </a:solidFill>
            <a:prstDash val="solid"/>
            <a:round/>
            <a:headEnd type="none" w="sm" len="sm"/>
            <a:tailEnd type="none" w="sm" len="sm"/>
          </a:ln>
        </p:spPr>
        <p:txBody>
          <a:bodyPr spcFirstLastPara="1" wrap="square" lIns="137138" tIns="68550" rIns="137138" bIns="68550" anchor="ctr" anchorCtr="0">
            <a:noAutofit/>
          </a:bodyPr>
          <a:lstStyle/>
          <a:p>
            <a:pPr algn="ctr"/>
            <a:endParaRPr sz="2700">
              <a:solidFill>
                <a:schemeClr val="lt1"/>
              </a:solidFill>
              <a:latin typeface="Quicksand"/>
              <a:ea typeface="Quicksand"/>
              <a:cs typeface="Quicksand"/>
              <a:sym typeface="Quicksand"/>
            </a:endParaRPr>
          </a:p>
        </p:txBody>
      </p:sp>
      <p:cxnSp>
        <p:nvCxnSpPr>
          <p:cNvPr id="45" name="Google Shape;342;p20">
            <a:extLst>
              <a:ext uri="{FF2B5EF4-FFF2-40B4-BE49-F238E27FC236}">
                <a16:creationId xmlns:a16="http://schemas.microsoft.com/office/drawing/2014/main" id="{BDD13F30-DF89-4E6B-B6E2-1EA89ECB1A88}"/>
              </a:ext>
            </a:extLst>
          </p:cNvPr>
          <p:cNvCxnSpPr>
            <a:stCxn id="39" idx="2"/>
            <a:endCxn id="17" idx="0"/>
          </p:cNvCxnSpPr>
          <p:nvPr/>
        </p:nvCxnSpPr>
        <p:spPr>
          <a:xfrm rot="5400000">
            <a:off x="11267904" y="7654673"/>
            <a:ext cx="377550" cy="512100"/>
          </a:xfrm>
          <a:prstGeom prst="bentConnector3">
            <a:avLst>
              <a:gd name="adj1" fmla="val 50001"/>
            </a:avLst>
          </a:prstGeom>
          <a:noFill/>
          <a:ln w="9525" cap="flat" cmpd="sng">
            <a:solidFill>
              <a:schemeClr val="accent1"/>
            </a:solidFill>
            <a:prstDash val="solid"/>
            <a:round/>
            <a:headEnd type="none" w="sm" len="sm"/>
            <a:tailEnd type="triangle" w="med" len="med"/>
          </a:ln>
        </p:spPr>
      </p:cxnSp>
      <p:cxnSp>
        <p:nvCxnSpPr>
          <p:cNvPr id="46" name="Google Shape;343;p20">
            <a:extLst>
              <a:ext uri="{FF2B5EF4-FFF2-40B4-BE49-F238E27FC236}">
                <a16:creationId xmlns:a16="http://schemas.microsoft.com/office/drawing/2014/main" id="{E5AF08EE-FF9A-4B40-8DAE-6D299E7A787E}"/>
              </a:ext>
            </a:extLst>
          </p:cNvPr>
          <p:cNvCxnSpPr>
            <a:stCxn id="39" idx="3"/>
            <a:endCxn id="26" idx="2"/>
          </p:cNvCxnSpPr>
          <p:nvPr/>
        </p:nvCxnSpPr>
        <p:spPr>
          <a:xfrm rot="10800000">
            <a:off x="12203172" y="6336471"/>
            <a:ext cx="1691100" cy="1020150"/>
          </a:xfrm>
          <a:prstGeom prst="bentConnector4">
            <a:avLst>
              <a:gd name="adj1" fmla="val -1899"/>
              <a:gd name="adj2" fmla="val 58885"/>
            </a:avLst>
          </a:prstGeom>
          <a:noFill/>
          <a:ln w="9525" cap="flat" cmpd="sng">
            <a:solidFill>
              <a:schemeClr val="accent1"/>
            </a:solidFill>
            <a:prstDash val="solid"/>
            <a:round/>
            <a:headEnd type="none" w="sm" len="sm"/>
            <a:tailEnd type="triangle" w="med" len="med"/>
          </a:ln>
        </p:spPr>
      </p:cxnSp>
      <p:sp>
        <p:nvSpPr>
          <p:cNvPr id="47" name="Google Shape;344;p20">
            <a:extLst>
              <a:ext uri="{FF2B5EF4-FFF2-40B4-BE49-F238E27FC236}">
                <a16:creationId xmlns:a16="http://schemas.microsoft.com/office/drawing/2014/main" id="{217D4CDC-C38B-4827-B306-24AAA7E6A57C}"/>
              </a:ext>
            </a:extLst>
          </p:cNvPr>
          <p:cNvSpPr txBox="1"/>
          <p:nvPr/>
        </p:nvSpPr>
        <p:spPr>
          <a:xfrm>
            <a:off x="2748201" y="7166249"/>
            <a:ext cx="501021" cy="553937"/>
          </a:xfrm>
          <a:prstGeom prst="rect">
            <a:avLst/>
          </a:prstGeom>
          <a:noFill/>
          <a:ln>
            <a:noFill/>
          </a:ln>
        </p:spPr>
        <p:txBody>
          <a:bodyPr spcFirstLastPara="1" wrap="square" lIns="137138" tIns="68550" rIns="137138" bIns="68550" anchor="t" anchorCtr="0">
            <a:spAutoFit/>
          </a:bodyPr>
          <a:lstStyle/>
          <a:p>
            <a:r>
              <a:rPr lang="en-IN" sz="2700">
                <a:solidFill>
                  <a:schemeClr val="dk1"/>
                </a:solidFill>
                <a:latin typeface="Quicksand"/>
                <a:ea typeface="Quicksand"/>
                <a:cs typeface="Quicksand"/>
                <a:sym typeface="Quicksand"/>
              </a:rPr>
              <a:t>z</a:t>
            </a:r>
            <a:endParaRPr sz="2700"/>
          </a:p>
        </p:txBody>
      </p:sp>
      <p:cxnSp>
        <p:nvCxnSpPr>
          <p:cNvPr id="48" name="Google Shape;345;p20">
            <a:extLst>
              <a:ext uri="{FF2B5EF4-FFF2-40B4-BE49-F238E27FC236}">
                <a16:creationId xmlns:a16="http://schemas.microsoft.com/office/drawing/2014/main" id="{6B17B168-A3B0-4250-BA00-020295EC3A64}"/>
              </a:ext>
            </a:extLst>
          </p:cNvPr>
          <p:cNvCxnSpPr>
            <a:stCxn id="47" idx="3"/>
            <a:endCxn id="13" idx="0"/>
          </p:cNvCxnSpPr>
          <p:nvPr/>
        </p:nvCxnSpPr>
        <p:spPr>
          <a:xfrm flipV="1">
            <a:off x="3249222" y="7405335"/>
            <a:ext cx="945353" cy="37883"/>
          </a:xfrm>
          <a:prstGeom prst="bentConnector3">
            <a:avLst>
              <a:gd name="adj1" fmla="val 50000"/>
            </a:avLst>
          </a:prstGeom>
          <a:noFill/>
          <a:ln w="9525" cap="flat" cmpd="sng">
            <a:solidFill>
              <a:schemeClr val="accent1"/>
            </a:solidFill>
            <a:prstDash val="solid"/>
            <a:round/>
            <a:headEnd type="none" w="sm" len="sm"/>
            <a:tailEnd type="triangle" w="med" len="med"/>
          </a:ln>
        </p:spPr>
      </p:cxnSp>
      <p:pic>
        <p:nvPicPr>
          <p:cNvPr id="49" name="Google Shape;346;p20">
            <a:extLst>
              <a:ext uri="{FF2B5EF4-FFF2-40B4-BE49-F238E27FC236}">
                <a16:creationId xmlns:a16="http://schemas.microsoft.com/office/drawing/2014/main" id="{A1AC799C-62A3-4FBD-9EA1-267FAD2E6DC0}"/>
              </a:ext>
            </a:extLst>
          </p:cNvPr>
          <p:cNvPicPr preferRelativeResize="0"/>
          <p:nvPr/>
        </p:nvPicPr>
        <p:blipFill rotWithShape="1">
          <a:blip r:embed="rId5">
            <a:alphaModFix/>
          </a:blip>
          <a:srcRect/>
          <a:stretch/>
        </p:blipFill>
        <p:spPr>
          <a:xfrm>
            <a:off x="10451893" y="9865940"/>
            <a:ext cx="1481411" cy="246641"/>
          </a:xfrm>
          <a:prstGeom prst="rect">
            <a:avLst/>
          </a:prstGeom>
          <a:noFill/>
          <a:ln>
            <a:noFill/>
          </a:ln>
        </p:spPr>
      </p:pic>
      <p:pic>
        <p:nvPicPr>
          <p:cNvPr id="50" name="Google Shape;347;p20">
            <a:extLst>
              <a:ext uri="{FF2B5EF4-FFF2-40B4-BE49-F238E27FC236}">
                <a16:creationId xmlns:a16="http://schemas.microsoft.com/office/drawing/2014/main" id="{758D3F6F-2ECF-400E-83AF-B8CFAF79A7B1}"/>
              </a:ext>
            </a:extLst>
          </p:cNvPr>
          <p:cNvPicPr preferRelativeResize="0"/>
          <p:nvPr/>
        </p:nvPicPr>
        <p:blipFill rotWithShape="1">
          <a:blip r:embed="rId5">
            <a:alphaModFix/>
          </a:blip>
          <a:srcRect/>
          <a:stretch/>
        </p:blipFill>
        <p:spPr>
          <a:xfrm>
            <a:off x="2168626" y="9398747"/>
            <a:ext cx="1481411" cy="246641"/>
          </a:xfrm>
          <a:prstGeom prst="rect">
            <a:avLst/>
          </a:prstGeom>
          <a:noFill/>
          <a:ln>
            <a:noFill/>
          </a:ln>
        </p:spPr>
      </p:pic>
      <p:cxnSp>
        <p:nvCxnSpPr>
          <p:cNvPr id="51" name="Google Shape;348;p20">
            <a:extLst>
              <a:ext uri="{FF2B5EF4-FFF2-40B4-BE49-F238E27FC236}">
                <a16:creationId xmlns:a16="http://schemas.microsoft.com/office/drawing/2014/main" id="{084D4837-2C7E-4DA0-8219-57AED4E9BE1D}"/>
              </a:ext>
            </a:extLst>
          </p:cNvPr>
          <p:cNvCxnSpPr>
            <a:stCxn id="50" idx="3"/>
          </p:cNvCxnSpPr>
          <p:nvPr/>
        </p:nvCxnSpPr>
        <p:spPr>
          <a:xfrm rot="10800000" flipH="1">
            <a:off x="3650036" y="9453668"/>
            <a:ext cx="544500" cy="68400"/>
          </a:xfrm>
          <a:prstGeom prst="bentConnector3">
            <a:avLst>
              <a:gd name="adj1" fmla="val 50004"/>
            </a:avLst>
          </a:prstGeom>
          <a:noFill/>
          <a:ln w="9525" cap="flat" cmpd="sng">
            <a:solidFill>
              <a:schemeClr val="accent1"/>
            </a:solidFill>
            <a:prstDash val="solid"/>
            <a:round/>
            <a:headEnd type="none" w="sm" len="sm"/>
            <a:tailEnd type="triangle" w="med" len="med"/>
          </a:ln>
        </p:spPr>
      </p:cxnSp>
      <p:cxnSp>
        <p:nvCxnSpPr>
          <p:cNvPr id="52" name="Google Shape;349;p20">
            <a:extLst>
              <a:ext uri="{FF2B5EF4-FFF2-40B4-BE49-F238E27FC236}">
                <a16:creationId xmlns:a16="http://schemas.microsoft.com/office/drawing/2014/main" id="{9E592923-CB28-4369-A01A-27CA94CFD37C}"/>
              </a:ext>
            </a:extLst>
          </p:cNvPr>
          <p:cNvCxnSpPr>
            <a:stCxn id="17" idx="2"/>
            <a:endCxn id="49" idx="0"/>
          </p:cNvCxnSpPr>
          <p:nvPr/>
        </p:nvCxnSpPr>
        <p:spPr>
          <a:xfrm rot="5400000">
            <a:off x="11153247" y="9818517"/>
            <a:ext cx="86400" cy="8100"/>
          </a:xfrm>
          <a:prstGeom prst="bentConnector3">
            <a:avLst>
              <a:gd name="adj1" fmla="val 50101"/>
            </a:avLst>
          </a:prstGeom>
          <a:noFill/>
          <a:ln w="9525" cap="flat" cmpd="sng">
            <a:solidFill>
              <a:schemeClr val="accent1"/>
            </a:solidFill>
            <a:prstDash val="solid"/>
            <a:round/>
            <a:headEnd type="none" w="sm" len="sm"/>
            <a:tailEnd type="triangle" w="med" len="med"/>
          </a:ln>
        </p:spPr>
      </p:cxnSp>
      <p:sp>
        <p:nvSpPr>
          <p:cNvPr id="53" name="Google Shape;350;p20">
            <a:extLst>
              <a:ext uri="{FF2B5EF4-FFF2-40B4-BE49-F238E27FC236}">
                <a16:creationId xmlns:a16="http://schemas.microsoft.com/office/drawing/2014/main" id="{C0AC259A-7CB7-4B1E-8E37-11859D119F49}"/>
              </a:ext>
            </a:extLst>
          </p:cNvPr>
          <p:cNvSpPr txBox="1"/>
          <p:nvPr/>
        </p:nvSpPr>
        <p:spPr>
          <a:xfrm>
            <a:off x="4366723" y="9029136"/>
            <a:ext cx="1483820" cy="877103"/>
          </a:xfrm>
          <a:prstGeom prst="rect">
            <a:avLst/>
          </a:prstGeom>
          <a:noFill/>
          <a:ln>
            <a:noFill/>
          </a:ln>
        </p:spPr>
        <p:txBody>
          <a:bodyPr spcFirstLastPara="1" wrap="square" lIns="137138" tIns="68550" rIns="137138" bIns="68550" anchor="t" anchorCtr="0">
            <a:spAutoFit/>
          </a:bodyPr>
          <a:lstStyle/>
          <a:p>
            <a:r>
              <a:rPr lang="en-IN" sz="2400">
                <a:solidFill>
                  <a:schemeClr val="dk1"/>
                </a:solidFill>
                <a:latin typeface="Quicksand"/>
                <a:ea typeface="Quicksand"/>
                <a:cs typeface="Quicksand"/>
                <a:sym typeface="Quicksand"/>
              </a:rPr>
              <a:t>Emotion Encoder</a:t>
            </a:r>
            <a:endParaRPr sz="2700"/>
          </a:p>
        </p:txBody>
      </p:sp>
      <p:sp>
        <p:nvSpPr>
          <p:cNvPr id="54" name="Footer Placeholder 10">
            <a:extLst>
              <a:ext uri="{FF2B5EF4-FFF2-40B4-BE49-F238E27FC236}">
                <a16:creationId xmlns:a16="http://schemas.microsoft.com/office/drawing/2014/main" id="{47BD91F2-A110-4784-8C15-CE14C239C6BC}"/>
              </a:ext>
            </a:extLst>
          </p:cNvPr>
          <p:cNvSpPr>
            <a:spLocks noGrp="1"/>
          </p:cNvSpPr>
          <p:nvPr>
            <p:ph type="ftr" sz="quarter" idx="11"/>
          </p:nvPr>
        </p:nvSpPr>
        <p:spPr>
          <a:xfrm>
            <a:off x="14554201" y="9883617"/>
            <a:ext cx="2895600" cy="365125"/>
          </a:xfrm>
        </p:spPr>
        <p:txBody>
          <a:bodyPr/>
          <a:lstStyle/>
          <a:p>
            <a:r>
              <a:rPr lang="fr-FR" sz="1600">
                <a:solidFill>
                  <a:schemeClr val="tx1"/>
                </a:solidFill>
                <a:latin typeface="Cardo" panose="020B0604020202020204" charset="-79"/>
                <a:ea typeface="Cardo" panose="020B0604020202020204" charset="-79"/>
                <a:cs typeface="Cardo" panose="020B0604020202020204" charset="-79"/>
              </a:rPr>
              <a:t>Ref (Eskimez et al., 2022) [1]</a:t>
            </a:r>
            <a:endParaRPr lang="en-US" sz="1600">
              <a:solidFill>
                <a:schemeClr val="tx1"/>
              </a:solidFill>
              <a:latin typeface="Cardo" panose="020B0604020202020204" charset="-79"/>
              <a:ea typeface="Cardo" panose="020B0604020202020204" charset="-79"/>
              <a:cs typeface="Cardo" panose="020B0604020202020204" charset="-79"/>
            </a:endParaRPr>
          </a:p>
        </p:txBody>
      </p:sp>
    </p:spTree>
    <p:extLst>
      <p:ext uri="{BB962C8B-B14F-4D97-AF65-F5344CB8AC3E}">
        <p14:creationId xmlns:p14="http://schemas.microsoft.com/office/powerpoint/2010/main" val="29681649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1F0F0"/>
        </a:solidFill>
        <a:effectLst/>
      </p:bgPr>
    </p:bg>
    <p:spTree>
      <p:nvGrpSpPr>
        <p:cNvPr id="1" name=""/>
        <p:cNvGrpSpPr/>
        <p:nvPr/>
      </p:nvGrpSpPr>
      <p:grpSpPr>
        <a:xfrm>
          <a:off x="0" y="0"/>
          <a:ext cx="0" cy="0"/>
          <a:chOff x="0" y="0"/>
          <a:chExt cx="0" cy="0"/>
        </a:xfrm>
      </p:grpSpPr>
      <p:sp>
        <p:nvSpPr>
          <p:cNvPr id="3" name="AutoShape 3"/>
          <p:cNvSpPr/>
          <p:nvPr/>
        </p:nvSpPr>
        <p:spPr>
          <a:xfrm>
            <a:off x="9144000" y="2113613"/>
            <a:ext cx="9144000" cy="8173387"/>
          </a:xfrm>
          <a:prstGeom prst="rect">
            <a:avLst/>
          </a:prstGeom>
          <a:solidFill>
            <a:srgbClr val="598688"/>
          </a:solidFill>
        </p:spPr>
      </p:sp>
      <p:sp>
        <p:nvSpPr>
          <p:cNvPr id="2" name="AutoShape 2"/>
          <p:cNvSpPr/>
          <p:nvPr/>
        </p:nvSpPr>
        <p:spPr>
          <a:xfrm>
            <a:off x="0" y="2838562"/>
            <a:ext cx="9144000" cy="7448438"/>
          </a:xfrm>
          <a:prstGeom prst="rect">
            <a:avLst/>
          </a:prstGeom>
          <a:noFill/>
        </p:spPr>
      </p:sp>
      <p:sp>
        <p:nvSpPr>
          <p:cNvPr id="4" name="TextBox 4"/>
          <p:cNvSpPr txBox="1"/>
          <p:nvPr/>
        </p:nvSpPr>
        <p:spPr>
          <a:xfrm>
            <a:off x="9143998" y="491582"/>
            <a:ext cx="9144001" cy="847540"/>
          </a:xfrm>
          <a:prstGeom prst="rect">
            <a:avLst/>
          </a:prstGeom>
        </p:spPr>
        <p:txBody>
          <a:bodyPr wrap="square" lIns="0" tIns="0" rIns="0" bIns="0" rtlCol="0" anchor="t">
            <a:spAutoFit/>
          </a:bodyPr>
          <a:lstStyle/>
          <a:p>
            <a:pPr marL="0" lvl="0" indent="0" algn="ctr">
              <a:lnSpc>
                <a:spcPts val="6636"/>
              </a:lnSpc>
            </a:pPr>
            <a:r>
              <a:rPr lang="en-US" sz="5530" spc="-138">
                <a:solidFill>
                  <a:srgbClr val="000000"/>
                </a:solidFill>
                <a:latin typeface="Cardo" panose="020B0604020202020204" charset="-79"/>
                <a:ea typeface="Cardo" panose="020B0604020202020204" charset="-79"/>
                <a:cs typeface="Cardo" panose="020B0604020202020204" charset="-79"/>
              </a:rPr>
              <a:t>Improvements</a:t>
            </a:r>
          </a:p>
        </p:txBody>
      </p:sp>
      <p:grpSp>
        <p:nvGrpSpPr>
          <p:cNvPr id="5" name="Group 5"/>
          <p:cNvGrpSpPr/>
          <p:nvPr/>
        </p:nvGrpSpPr>
        <p:grpSpPr>
          <a:xfrm>
            <a:off x="1114623" y="3420435"/>
            <a:ext cx="6914755" cy="5591096"/>
            <a:chOff x="0" y="-38100"/>
            <a:chExt cx="9219673" cy="7454794"/>
          </a:xfrm>
        </p:grpSpPr>
        <p:sp>
          <p:nvSpPr>
            <p:cNvPr id="6" name="TextBox 6"/>
            <p:cNvSpPr txBox="1"/>
            <p:nvPr/>
          </p:nvSpPr>
          <p:spPr>
            <a:xfrm>
              <a:off x="0" y="1876715"/>
              <a:ext cx="9219673" cy="5539979"/>
            </a:xfrm>
            <a:prstGeom prst="rect">
              <a:avLst/>
            </a:prstGeom>
          </p:spPr>
          <p:txBody>
            <a:bodyPr lIns="0" tIns="0" rIns="0" bIns="0" rtlCol="0" anchor="t">
              <a:spAutoFit/>
            </a:bodyPr>
            <a:lstStyle/>
            <a:p>
              <a:pPr marL="0" lvl="0" indent="0">
                <a:lnSpc>
                  <a:spcPts val="3639"/>
                </a:lnSpc>
              </a:pPr>
              <a:r>
                <a:rPr lang="en-US" sz="2799" spc="-69">
                  <a:solidFill>
                    <a:srgbClr val="F1F0F0"/>
                  </a:solidFill>
                  <a:latin typeface="Cardo" panose="020B0604020202020204" charset="-79"/>
                  <a:ea typeface="Cardo" panose="020B0604020202020204" charset="-79"/>
                  <a:cs typeface="Cardo" panose="020B0604020202020204" charset="-79"/>
                </a:rPr>
                <a:t>MTCNN is a neural network which detects faces and facial landmarks on images.</a:t>
              </a:r>
            </a:p>
            <a:p>
              <a:pPr marL="0" lvl="0" indent="0">
                <a:lnSpc>
                  <a:spcPts val="3639"/>
                </a:lnSpc>
              </a:pPr>
              <a:endParaRPr lang="en-US" sz="2799" spc="-69">
                <a:solidFill>
                  <a:srgbClr val="F1F0F0"/>
                </a:solidFill>
                <a:latin typeface="Cardo" panose="020B0604020202020204" charset="-79"/>
                <a:ea typeface="Cardo" panose="020B0604020202020204" charset="-79"/>
                <a:cs typeface="Cardo" panose="020B0604020202020204" charset="-79"/>
              </a:endParaRPr>
            </a:p>
            <a:p>
              <a:pPr marL="0" lvl="0" indent="0">
                <a:lnSpc>
                  <a:spcPts val="3639"/>
                </a:lnSpc>
              </a:pPr>
              <a:r>
                <a:rPr lang="en-US" sz="2799" spc="-69">
                  <a:solidFill>
                    <a:srgbClr val="F1F0F0"/>
                  </a:solidFill>
                  <a:latin typeface="Cardo" panose="020B0604020202020204" charset="-79"/>
                  <a:ea typeface="Cardo" panose="020B0604020202020204" charset="-79"/>
                  <a:cs typeface="Cardo" panose="020B0604020202020204" charset="-79"/>
                </a:rPr>
                <a:t>MTCNN was used in order to detect the eye region from which we generate an eye region mask.</a:t>
              </a:r>
            </a:p>
            <a:p>
              <a:pPr marL="0" lvl="0" indent="0">
                <a:lnSpc>
                  <a:spcPts val="3639"/>
                </a:lnSpc>
              </a:pPr>
              <a:endParaRPr lang="en-US" sz="2799" spc="-69">
                <a:solidFill>
                  <a:srgbClr val="F1F0F0"/>
                </a:solidFill>
                <a:latin typeface="Cardo" panose="020B0604020202020204" charset="-79"/>
                <a:ea typeface="Cardo" panose="020B0604020202020204" charset="-79"/>
                <a:cs typeface="Cardo" panose="020B0604020202020204" charset="-79"/>
              </a:endParaRPr>
            </a:p>
            <a:p>
              <a:pPr marL="0" lvl="0" indent="0">
                <a:lnSpc>
                  <a:spcPts val="3639"/>
                </a:lnSpc>
              </a:pPr>
              <a:r>
                <a:rPr lang="en-US" sz="2799" spc="-69">
                  <a:solidFill>
                    <a:srgbClr val="F1F0F0"/>
                  </a:solidFill>
                  <a:latin typeface="Cardo" panose="020B0604020202020204" charset="-79"/>
                  <a:ea typeface="Cardo" panose="020B0604020202020204" charset="-79"/>
                  <a:cs typeface="Cardo" panose="020B0604020202020204" charset="-79"/>
                </a:rPr>
                <a:t>The L1 loss between the generated and ground truth eye region masks is added to the total loss.</a:t>
              </a:r>
            </a:p>
          </p:txBody>
        </p:sp>
        <p:sp>
          <p:nvSpPr>
            <p:cNvPr id="7" name="TextBox 7"/>
            <p:cNvSpPr txBox="1"/>
            <p:nvPr/>
          </p:nvSpPr>
          <p:spPr>
            <a:xfrm>
              <a:off x="0" y="-38100"/>
              <a:ext cx="9219673" cy="1555981"/>
            </a:xfrm>
            <a:prstGeom prst="rect">
              <a:avLst/>
            </a:prstGeom>
          </p:spPr>
          <p:txBody>
            <a:bodyPr lIns="0" tIns="0" rIns="0" bIns="0" rtlCol="0" anchor="t">
              <a:spAutoFit/>
            </a:bodyPr>
            <a:lstStyle/>
            <a:p>
              <a:pPr marL="0" lvl="0" indent="0" algn="ctr">
                <a:lnSpc>
                  <a:spcPts val="4550"/>
                </a:lnSpc>
              </a:pPr>
              <a:r>
                <a:rPr lang="en-US" sz="3500" spc="-87">
                  <a:solidFill>
                    <a:srgbClr val="F1F0F0"/>
                  </a:solidFill>
                  <a:latin typeface="Cardo" panose="020B0604020202020204" charset="-79"/>
                  <a:ea typeface="Cardo" panose="020B0604020202020204" charset="-79"/>
                  <a:cs typeface="Cardo" panose="020B0604020202020204" charset="-79"/>
                </a:rPr>
                <a:t>Multi-task Cascaded Convolutional Networks (MTCNN)</a:t>
              </a:r>
            </a:p>
          </p:txBody>
        </p:sp>
      </p:grpSp>
      <p:sp>
        <p:nvSpPr>
          <p:cNvPr id="9" name="TextBox 9"/>
          <p:cNvSpPr txBox="1"/>
          <p:nvPr/>
        </p:nvSpPr>
        <p:spPr>
          <a:xfrm>
            <a:off x="10344545" y="4856546"/>
            <a:ext cx="6914755" cy="4411464"/>
          </a:xfrm>
          <a:prstGeom prst="rect">
            <a:avLst/>
          </a:prstGeom>
        </p:spPr>
        <p:txBody>
          <a:bodyPr lIns="0" tIns="0" rIns="0" bIns="0" rtlCol="0" anchor="t">
            <a:spAutoFit/>
          </a:bodyPr>
          <a:lstStyle/>
          <a:p>
            <a:pPr>
              <a:lnSpc>
                <a:spcPts val="4398"/>
              </a:lnSpc>
            </a:pPr>
            <a:r>
              <a:rPr lang="en-US" sz="2800" u="none" spc="-78">
                <a:solidFill>
                  <a:schemeClr val="bg1"/>
                </a:solidFill>
                <a:latin typeface="Cardo"/>
                <a:ea typeface="Cardo"/>
                <a:cs typeface="Cardo"/>
              </a:rPr>
              <a:t>Squeeze and Excitation or SE network is a type of neural network architecture that can improve the performance of CNNs in various computer vision tasks</a:t>
            </a:r>
            <a:r>
              <a:rPr lang="en-US" sz="2800" spc="-78">
                <a:solidFill>
                  <a:schemeClr val="bg1"/>
                </a:solidFill>
                <a:latin typeface="Cardo"/>
                <a:ea typeface="Cardo"/>
                <a:cs typeface="Cardo"/>
              </a:rPr>
              <a:t>.</a:t>
            </a:r>
            <a:endParaRPr lang="en-US" sz="2800" u="none" spc="-78">
              <a:solidFill>
                <a:schemeClr val="bg1"/>
              </a:solidFill>
              <a:latin typeface="Cardo"/>
              <a:ea typeface="Cardo"/>
              <a:cs typeface="Cardo"/>
            </a:endParaRPr>
          </a:p>
          <a:p>
            <a:pPr marL="0" lvl="0" indent="0">
              <a:lnSpc>
                <a:spcPts val="4398"/>
              </a:lnSpc>
            </a:pPr>
            <a:r>
              <a:rPr lang="en-US" sz="2800" u="none" spc="-78">
                <a:solidFill>
                  <a:schemeClr val="bg1"/>
                </a:solidFill>
                <a:latin typeface="Cardo"/>
                <a:ea typeface="Cardo"/>
                <a:cs typeface="Cardo"/>
              </a:rPr>
              <a:t>We have implemented the SE network in the Image encoder and have seen that the output has improved significantly.</a:t>
            </a:r>
          </a:p>
          <a:p>
            <a:pPr marL="0" lvl="0" indent="0">
              <a:lnSpc>
                <a:spcPts val="3639"/>
              </a:lnSpc>
            </a:pPr>
            <a:endParaRPr lang="en-US" sz="2799" spc="-69">
              <a:solidFill>
                <a:schemeClr val="bg1"/>
              </a:solidFill>
              <a:latin typeface="Cardo" panose="020B0604020202020204" charset="-79"/>
              <a:ea typeface="Cardo" panose="020B0604020202020204" charset="-79"/>
              <a:cs typeface="Cardo" panose="020B0604020202020204" charset="-79"/>
            </a:endParaRPr>
          </a:p>
        </p:txBody>
      </p:sp>
      <p:grpSp>
        <p:nvGrpSpPr>
          <p:cNvPr id="17" name="Group 5">
            <a:extLst>
              <a:ext uri="{FF2B5EF4-FFF2-40B4-BE49-F238E27FC236}">
                <a16:creationId xmlns:a16="http://schemas.microsoft.com/office/drawing/2014/main" id="{24452957-C3E1-46DE-B809-85ABA73085E4}"/>
              </a:ext>
            </a:extLst>
          </p:cNvPr>
          <p:cNvGrpSpPr/>
          <p:nvPr/>
        </p:nvGrpSpPr>
        <p:grpSpPr>
          <a:xfrm>
            <a:off x="1267023" y="3572835"/>
            <a:ext cx="6914755" cy="5591096"/>
            <a:chOff x="0" y="-38100"/>
            <a:chExt cx="9219673" cy="7454794"/>
          </a:xfrm>
        </p:grpSpPr>
        <p:sp>
          <p:nvSpPr>
            <p:cNvPr id="18" name="TextBox 6">
              <a:extLst>
                <a:ext uri="{FF2B5EF4-FFF2-40B4-BE49-F238E27FC236}">
                  <a16:creationId xmlns:a16="http://schemas.microsoft.com/office/drawing/2014/main" id="{63048290-C619-4C16-8013-32840858C116}"/>
                </a:ext>
              </a:extLst>
            </p:cNvPr>
            <p:cNvSpPr txBox="1"/>
            <p:nvPr/>
          </p:nvSpPr>
          <p:spPr>
            <a:xfrm>
              <a:off x="0" y="1876715"/>
              <a:ext cx="9219673" cy="5539979"/>
            </a:xfrm>
            <a:prstGeom prst="rect">
              <a:avLst/>
            </a:prstGeom>
          </p:spPr>
          <p:txBody>
            <a:bodyPr lIns="0" tIns="0" rIns="0" bIns="0" rtlCol="0" anchor="t">
              <a:spAutoFit/>
            </a:bodyPr>
            <a:lstStyle/>
            <a:p>
              <a:pPr marL="0" lvl="0" indent="0">
                <a:lnSpc>
                  <a:spcPts val="3639"/>
                </a:lnSpc>
              </a:pPr>
              <a:r>
                <a:rPr lang="en-US" sz="2799" spc="-69">
                  <a:solidFill>
                    <a:srgbClr val="F1F0F0"/>
                  </a:solidFill>
                  <a:latin typeface="Cardo" panose="020B0604020202020204" charset="-79"/>
                  <a:ea typeface="Cardo" panose="020B0604020202020204" charset="-79"/>
                  <a:cs typeface="Cardo" panose="020B0604020202020204" charset="-79"/>
                </a:rPr>
                <a:t>MTCNN is a neural network which detects faces and facial landmarks on images.</a:t>
              </a:r>
            </a:p>
            <a:p>
              <a:pPr marL="0" lvl="0" indent="0">
                <a:lnSpc>
                  <a:spcPts val="3639"/>
                </a:lnSpc>
              </a:pPr>
              <a:endParaRPr lang="en-US" sz="2799" spc="-69">
                <a:solidFill>
                  <a:srgbClr val="F1F0F0"/>
                </a:solidFill>
                <a:latin typeface="Cardo" panose="020B0604020202020204" charset="-79"/>
                <a:ea typeface="Cardo" panose="020B0604020202020204" charset="-79"/>
                <a:cs typeface="Cardo" panose="020B0604020202020204" charset="-79"/>
              </a:endParaRPr>
            </a:p>
            <a:p>
              <a:pPr marL="0" lvl="0" indent="0">
                <a:lnSpc>
                  <a:spcPts val="3639"/>
                </a:lnSpc>
              </a:pPr>
              <a:r>
                <a:rPr lang="en-US" sz="2799" spc="-69">
                  <a:solidFill>
                    <a:srgbClr val="F1F0F0"/>
                  </a:solidFill>
                  <a:latin typeface="Cardo" panose="020B0604020202020204" charset="-79"/>
                  <a:ea typeface="Cardo" panose="020B0604020202020204" charset="-79"/>
                  <a:cs typeface="Cardo" panose="020B0604020202020204" charset="-79"/>
                </a:rPr>
                <a:t>MTCNN was used in order to detect the eye region from which we generate an eye region mask.</a:t>
              </a:r>
            </a:p>
            <a:p>
              <a:pPr marL="0" lvl="0" indent="0">
                <a:lnSpc>
                  <a:spcPts val="3639"/>
                </a:lnSpc>
              </a:pPr>
              <a:endParaRPr lang="en-US" sz="2799" spc="-69">
                <a:solidFill>
                  <a:srgbClr val="F1F0F0"/>
                </a:solidFill>
                <a:latin typeface="Cardo" panose="020B0604020202020204" charset="-79"/>
                <a:ea typeface="Cardo" panose="020B0604020202020204" charset="-79"/>
                <a:cs typeface="Cardo" panose="020B0604020202020204" charset="-79"/>
              </a:endParaRPr>
            </a:p>
            <a:p>
              <a:pPr marL="0" lvl="0" indent="0">
                <a:lnSpc>
                  <a:spcPts val="3639"/>
                </a:lnSpc>
              </a:pPr>
              <a:r>
                <a:rPr lang="en-US" sz="2799" spc="-69">
                  <a:solidFill>
                    <a:srgbClr val="F1F0F0"/>
                  </a:solidFill>
                  <a:latin typeface="Cardo" panose="020B0604020202020204" charset="-79"/>
                  <a:ea typeface="Cardo" panose="020B0604020202020204" charset="-79"/>
                  <a:cs typeface="Cardo" panose="020B0604020202020204" charset="-79"/>
                </a:rPr>
                <a:t>The L1 loss between the generated and ground truth eye region masks is added to the total loss.</a:t>
              </a:r>
            </a:p>
          </p:txBody>
        </p:sp>
        <p:sp>
          <p:nvSpPr>
            <p:cNvPr id="19" name="TextBox 7">
              <a:extLst>
                <a:ext uri="{FF2B5EF4-FFF2-40B4-BE49-F238E27FC236}">
                  <a16:creationId xmlns:a16="http://schemas.microsoft.com/office/drawing/2014/main" id="{0B2482CC-BF33-44E8-8F66-CBF4A5143751}"/>
                </a:ext>
              </a:extLst>
            </p:cNvPr>
            <p:cNvSpPr txBox="1"/>
            <p:nvPr/>
          </p:nvSpPr>
          <p:spPr>
            <a:xfrm>
              <a:off x="0" y="-38100"/>
              <a:ext cx="9219673" cy="1555981"/>
            </a:xfrm>
            <a:prstGeom prst="rect">
              <a:avLst/>
            </a:prstGeom>
          </p:spPr>
          <p:txBody>
            <a:bodyPr lIns="0" tIns="0" rIns="0" bIns="0" rtlCol="0" anchor="t">
              <a:spAutoFit/>
            </a:bodyPr>
            <a:lstStyle/>
            <a:p>
              <a:pPr marL="0" lvl="0" indent="0" algn="ctr">
                <a:lnSpc>
                  <a:spcPts val="4550"/>
                </a:lnSpc>
              </a:pPr>
              <a:r>
                <a:rPr lang="en-US" sz="3500" spc="-87">
                  <a:solidFill>
                    <a:srgbClr val="F1F0F0"/>
                  </a:solidFill>
                  <a:latin typeface="Cardo" panose="020B0604020202020204" charset="-79"/>
                  <a:ea typeface="Cardo" panose="020B0604020202020204" charset="-79"/>
                  <a:cs typeface="Cardo" panose="020B0604020202020204" charset="-79"/>
                </a:rPr>
                <a:t>Multi-task Cascaded Convolutional Networks (MTCNN)</a:t>
              </a:r>
            </a:p>
          </p:txBody>
        </p:sp>
      </p:grpSp>
      <p:sp>
        <p:nvSpPr>
          <p:cNvPr id="20" name="TextBox 10">
            <a:extLst>
              <a:ext uri="{FF2B5EF4-FFF2-40B4-BE49-F238E27FC236}">
                <a16:creationId xmlns:a16="http://schemas.microsoft.com/office/drawing/2014/main" id="{10FCA31D-A8AD-4516-902D-03899977E8D7}"/>
              </a:ext>
            </a:extLst>
          </p:cNvPr>
          <p:cNvSpPr txBox="1"/>
          <p:nvPr/>
        </p:nvSpPr>
        <p:spPr>
          <a:xfrm>
            <a:off x="10258620" y="2855708"/>
            <a:ext cx="6914755" cy="1193275"/>
          </a:xfrm>
          <a:prstGeom prst="rect">
            <a:avLst/>
          </a:prstGeom>
        </p:spPr>
        <p:txBody>
          <a:bodyPr lIns="0" tIns="0" rIns="0" bIns="0" rtlCol="0" anchor="t">
            <a:spAutoFit/>
          </a:bodyPr>
          <a:lstStyle/>
          <a:p>
            <a:pPr marL="0" lvl="0" indent="0" algn="ctr">
              <a:lnSpc>
                <a:spcPts val="4713"/>
              </a:lnSpc>
            </a:pPr>
            <a:r>
              <a:rPr lang="en-US" sz="3600" b="1" u="none" spc="-84">
                <a:solidFill>
                  <a:schemeClr val="bg1"/>
                </a:solidFill>
                <a:latin typeface="Cardo" panose="020B0604020202020204" charset="-79"/>
                <a:ea typeface="Cardo" panose="020B0604020202020204" charset="-79"/>
                <a:cs typeface="Cardo" panose="020B0604020202020204" charset="-79"/>
              </a:rPr>
              <a:t>Squeeze and Excitation Network </a:t>
            </a:r>
          </a:p>
          <a:p>
            <a:pPr marL="0" lvl="0" indent="0" algn="ctr">
              <a:lnSpc>
                <a:spcPts val="4713"/>
              </a:lnSpc>
            </a:pPr>
            <a:r>
              <a:rPr lang="en-US" sz="3600" b="1" u="none" spc="-84">
                <a:solidFill>
                  <a:schemeClr val="bg1"/>
                </a:solidFill>
                <a:latin typeface="Cardo" panose="020B0604020202020204" charset="-79"/>
                <a:ea typeface="Cardo" panose="020B0604020202020204" charset="-79"/>
                <a:cs typeface="Cardo" panose="020B0604020202020204" charset="-79"/>
              </a:rPr>
              <a:t>(SE Net)</a:t>
            </a:r>
          </a:p>
        </p:txBody>
      </p:sp>
      <p:pic>
        <p:nvPicPr>
          <p:cNvPr id="8" name="Picture 9" descr="Diagram&#10;&#10;Description automatically generated">
            <a:extLst>
              <a:ext uri="{FF2B5EF4-FFF2-40B4-BE49-F238E27FC236}">
                <a16:creationId xmlns:a16="http://schemas.microsoft.com/office/drawing/2014/main" id="{0354A3E7-88E9-80F8-0767-D8352DACBF10}"/>
              </a:ext>
            </a:extLst>
          </p:cNvPr>
          <p:cNvPicPr>
            <a:picLocks noChangeAspect="1"/>
          </p:cNvPicPr>
          <p:nvPr/>
        </p:nvPicPr>
        <p:blipFill>
          <a:blip r:embed="rId2"/>
          <a:stretch>
            <a:fillRect/>
          </a:stretch>
        </p:blipFill>
        <p:spPr>
          <a:xfrm>
            <a:off x="633893" y="361966"/>
            <a:ext cx="8177840" cy="4454055"/>
          </a:xfrm>
          <a:prstGeom prst="rect">
            <a:avLst/>
          </a:prstGeom>
        </p:spPr>
      </p:pic>
      <p:sp>
        <p:nvSpPr>
          <p:cNvPr id="11" name="AutoShape 2">
            <a:extLst>
              <a:ext uri="{FF2B5EF4-FFF2-40B4-BE49-F238E27FC236}">
                <a16:creationId xmlns:a16="http://schemas.microsoft.com/office/drawing/2014/main" id="{62C3410A-4A77-1825-C3D4-1343E871AEE4}"/>
              </a:ext>
            </a:extLst>
          </p:cNvPr>
          <p:cNvSpPr/>
          <p:nvPr/>
        </p:nvSpPr>
        <p:spPr>
          <a:xfrm>
            <a:off x="150813" y="2949686"/>
            <a:ext cx="9144000" cy="7448438"/>
          </a:xfrm>
          <a:prstGeom prst="rect">
            <a:avLst/>
          </a:prstGeom>
          <a:noFill/>
        </p:spPr>
      </p:sp>
      <p:sp>
        <p:nvSpPr>
          <p:cNvPr id="12" name="AutoShape 2">
            <a:extLst>
              <a:ext uri="{FF2B5EF4-FFF2-40B4-BE49-F238E27FC236}">
                <a16:creationId xmlns:a16="http://schemas.microsoft.com/office/drawing/2014/main" id="{DBB8AB22-4FF8-AAF0-B1C3-9217A89B0D2B}"/>
              </a:ext>
            </a:extLst>
          </p:cNvPr>
          <p:cNvSpPr/>
          <p:nvPr/>
        </p:nvSpPr>
        <p:spPr>
          <a:xfrm>
            <a:off x="62002" y="140110"/>
            <a:ext cx="9144000" cy="7448438"/>
          </a:xfrm>
          <a:prstGeom prst="rect">
            <a:avLst/>
          </a:prstGeom>
          <a:noFill/>
        </p:spPr>
      </p:sp>
      <p:sp>
        <p:nvSpPr>
          <p:cNvPr id="16" name="TextBox 15">
            <a:extLst>
              <a:ext uri="{FF2B5EF4-FFF2-40B4-BE49-F238E27FC236}">
                <a16:creationId xmlns:a16="http://schemas.microsoft.com/office/drawing/2014/main" id="{B5CE5F1E-C6F8-51CF-7B99-E7816B69CD56}"/>
              </a:ext>
            </a:extLst>
          </p:cNvPr>
          <p:cNvSpPr txBox="1"/>
          <p:nvPr/>
        </p:nvSpPr>
        <p:spPr>
          <a:xfrm>
            <a:off x="633893" y="4968420"/>
            <a:ext cx="817784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a:latin typeface="Cardo"/>
                <a:ea typeface="Cardo"/>
                <a:cs typeface="Cardo"/>
              </a:rPr>
              <a:t>Fig 4. Architecture of Squeeze and Excitation Networks</a:t>
            </a:r>
          </a:p>
        </p:txBody>
      </p:sp>
      <p:pic>
        <p:nvPicPr>
          <p:cNvPr id="22" name="Picture 12" descr="A picture containing indoor, wall, person, young&#10;&#10;Description automatically generated">
            <a:extLst>
              <a:ext uri="{FF2B5EF4-FFF2-40B4-BE49-F238E27FC236}">
                <a16:creationId xmlns:a16="http://schemas.microsoft.com/office/drawing/2014/main" id="{DDAA50BC-B0C1-4281-874F-2DB38339F484}"/>
              </a:ext>
            </a:extLst>
          </p:cNvPr>
          <p:cNvPicPr>
            <a:picLocks noChangeAspect="1"/>
          </p:cNvPicPr>
          <p:nvPr/>
        </p:nvPicPr>
        <p:blipFill>
          <a:blip r:embed="rId3"/>
          <a:stretch>
            <a:fillRect/>
          </a:stretch>
        </p:blipFill>
        <p:spPr>
          <a:xfrm>
            <a:off x="4892151" y="5757042"/>
            <a:ext cx="3351629" cy="3320479"/>
          </a:xfrm>
          <a:prstGeom prst="rect">
            <a:avLst/>
          </a:prstGeom>
        </p:spPr>
      </p:pic>
      <p:sp>
        <p:nvSpPr>
          <p:cNvPr id="10" name="TextBox 9">
            <a:extLst>
              <a:ext uri="{FF2B5EF4-FFF2-40B4-BE49-F238E27FC236}">
                <a16:creationId xmlns:a16="http://schemas.microsoft.com/office/drawing/2014/main" id="{B948C98F-750D-4603-BBFD-487DE355BCF9}"/>
              </a:ext>
            </a:extLst>
          </p:cNvPr>
          <p:cNvSpPr txBox="1"/>
          <p:nvPr/>
        </p:nvSpPr>
        <p:spPr>
          <a:xfrm>
            <a:off x="962223" y="9163931"/>
            <a:ext cx="3285019" cy="400110"/>
          </a:xfrm>
          <a:prstGeom prst="rect">
            <a:avLst/>
          </a:prstGeom>
          <a:noFill/>
        </p:spPr>
        <p:txBody>
          <a:bodyPr wrap="square" rtlCol="0">
            <a:spAutoFit/>
          </a:bodyPr>
          <a:lstStyle/>
          <a:p>
            <a:pPr algn="ctr"/>
            <a:r>
              <a:rPr lang="en-US" sz="2000">
                <a:latin typeface="Cardo" panose="020B0604020202020204" charset="-79"/>
                <a:ea typeface="Cardo" panose="020B0604020202020204" charset="-79"/>
                <a:cs typeface="Cardo" panose="020B0604020202020204" charset="-79"/>
              </a:rPr>
              <a:t>Base Paper</a:t>
            </a:r>
          </a:p>
        </p:txBody>
      </p:sp>
      <p:sp>
        <p:nvSpPr>
          <p:cNvPr id="23" name="TextBox 22">
            <a:extLst>
              <a:ext uri="{FF2B5EF4-FFF2-40B4-BE49-F238E27FC236}">
                <a16:creationId xmlns:a16="http://schemas.microsoft.com/office/drawing/2014/main" id="{735EEA84-5A6C-4FC1-8ABA-2489190777C6}"/>
              </a:ext>
            </a:extLst>
          </p:cNvPr>
          <p:cNvSpPr txBox="1"/>
          <p:nvPr/>
        </p:nvSpPr>
        <p:spPr>
          <a:xfrm>
            <a:off x="4809249" y="9166389"/>
            <a:ext cx="3285019" cy="400110"/>
          </a:xfrm>
          <a:prstGeom prst="rect">
            <a:avLst/>
          </a:prstGeom>
          <a:noFill/>
        </p:spPr>
        <p:txBody>
          <a:bodyPr wrap="square" rtlCol="0">
            <a:spAutoFit/>
          </a:bodyPr>
          <a:lstStyle/>
          <a:p>
            <a:pPr algn="ctr"/>
            <a:r>
              <a:rPr lang="en-US" sz="2000">
                <a:latin typeface="Cardo" panose="020B0604020202020204" charset="-79"/>
                <a:ea typeface="Cardo" panose="020B0604020202020204" charset="-79"/>
                <a:cs typeface="Cardo" panose="020B0604020202020204" charset="-79"/>
              </a:rPr>
              <a:t>With SE Network</a:t>
            </a:r>
          </a:p>
        </p:txBody>
      </p:sp>
      <p:sp>
        <p:nvSpPr>
          <p:cNvPr id="14" name="Footer Placeholder 13">
            <a:extLst>
              <a:ext uri="{FF2B5EF4-FFF2-40B4-BE49-F238E27FC236}">
                <a16:creationId xmlns:a16="http://schemas.microsoft.com/office/drawing/2014/main" id="{DCCC5063-973F-4958-A6EA-85582497348B}"/>
              </a:ext>
            </a:extLst>
          </p:cNvPr>
          <p:cNvSpPr>
            <a:spLocks noGrp="1"/>
          </p:cNvSpPr>
          <p:nvPr>
            <p:ph type="ftr" sz="quarter" idx="11"/>
          </p:nvPr>
        </p:nvSpPr>
        <p:spPr>
          <a:xfrm>
            <a:off x="15246945" y="9677376"/>
            <a:ext cx="2895600" cy="365125"/>
          </a:xfrm>
        </p:spPr>
        <p:txBody>
          <a:bodyPr/>
          <a:lstStyle/>
          <a:p>
            <a:r>
              <a:rPr lang="da-DK" sz="1600">
                <a:solidFill>
                  <a:schemeClr val="bg1"/>
                </a:solidFill>
                <a:latin typeface="Cardo" panose="020B0604020202020204" charset="-79"/>
                <a:ea typeface="Cardo" panose="020B0604020202020204" charset="-79"/>
                <a:cs typeface="Cardo" panose="020B0604020202020204" charset="-79"/>
              </a:rPr>
              <a:t>Ref (Hu et al., 2018) [2]</a:t>
            </a:r>
            <a:endParaRPr lang="en-US" sz="1600">
              <a:solidFill>
                <a:schemeClr val="bg1"/>
              </a:solidFill>
              <a:latin typeface="Cardo" panose="020B0604020202020204" charset="-79"/>
              <a:ea typeface="Cardo" panose="020B0604020202020204" charset="-79"/>
              <a:cs typeface="Cardo" panose="020B0604020202020204" charset="-79"/>
            </a:endParaRPr>
          </a:p>
        </p:txBody>
      </p:sp>
      <p:pic>
        <p:nvPicPr>
          <p:cNvPr id="15" name="Picture 14" descr="A picture containing text, indoor&#10;&#10;Description automatically generated">
            <a:extLst>
              <a:ext uri="{FF2B5EF4-FFF2-40B4-BE49-F238E27FC236}">
                <a16:creationId xmlns:a16="http://schemas.microsoft.com/office/drawing/2014/main" id="{79E02974-20EC-2681-612E-AEEE9487550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1560" y="5754443"/>
            <a:ext cx="3313366" cy="3313366"/>
          </a:xfrm>
          <a:prstGeom prst="rect">
            <a:avLst/>
          </a:prstGeom>
        </p:spPr>
      </p:pic>
    </p:spTree>
    <p:extLst>
      <p:ext uri="{BB962C8B-B14F-4D97-AF65-F5344CB8AC3E}">
        <p14:creationId xmlns:p14="http://schemas.microsoft.com/office/powerpoint/2010/main" val="1868194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otalTime>0</TotalTime>
  <Words>2053</Words>
  <Application>Microsoft Office PowerPoint</Application>
  <PresentationFormat>Custom</PresentationFormat>
  <Paragraphs>300</Paragraphs>
  <Slides>22</Slides>
  <Notes>0</Notes>
  <HiddenSlides>0</HiddenSlides>
  <MMClips>7</MMClips>
  <ScaleCrop>false</ScaleCrop>
  <HeadingPairs>
    <vt:vector size="4" baseType="variant">
      <vt:variant>
        <vt:lpstr>Theme</vt:lpstr>
      </vt:variant>
      <vt:variant>
        <vt:i4>1</vt:i4>
      </vt:variant>
      <vt:variant>
        <vt:lpstr>Slide Titles</vt:lpstr>
      </vt:variant>
      <vt:variant>
        <vt:i4>22</vt:i4>
      </vt:variant>
    </vt:vector>
  </HeadingPairs>
  <TitlesOfParts>
    <vt:vector size="23"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National Institute of Technology Calicut Department of Electronics and Communication Engineering SPEECH SYNCHRONIZED TALKING FACE GENERATION FROM AN IMAGE AND AN EMOTION CONDITION Group - 42 Anjalin Anna Cherian (B191085EC) | Maneesha A Pillai (B191081EC)</dc:title>
  <cp:lastModifiedBy>r avaneesh</cp:lastModifiedBy>
  <cp:revision>2</cp:revision>
  <dcterms:created xsi:type="dcterms:W3CDTF">2006-08-16T00:00:00Z</dcterms:created>
  <dcterms:modified xsi:type="dcterms:W3CDTF">2023-04-30T16:13:49Z</dcterms:modified>
  <dc:identifier>DAFfupxfClU</dc:identifier>
</cp:coreProperties>
</file>